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5" r:id="rId6"/>
    <p:sldId id="261" r:id="rId7"/>
    <p:sldId id="263" r:id="rId8"/>
    <p:sldId id="271" r:id="rId9"/>
    <p:sldId id="264" r:id="rId10"/>
    <p:sldId id="266" r:id="rId11"/>
    <p:sldId id="267" r:id="rId12"/>
    <p:sldId id="268" r:id="rId13"/>
    <p:sldId id="269" r:id="rId14"/>
    <p:sldId id="270" r:id="rId15"/>
    <p:sldId id="272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3-HD-BTM.png">
            <a:extLst>
              <a:ext uri="{FF2B5EF4-FFF2-40B4-BE49-F238E27FC236}">
                <a16:creationId xmlns:a16="http://schemas.microsoft.com/office/drawing/2014/main" id="{AF835955-4F87-4933-AE87-114C7BA87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47"/>
            <a:ext cx="12191996" cy="24828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8FDFFBB-9890-4C79-ABEF-8DBC2EFDD11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371600" y="1803407"/>
            <a:ext cx="9448796" cy="1825096"/>
          </a:xfrm>
        </p:spPr>
        <p:txBody>
          <a:bodyPr anchor="b"/>
          <a:lstStyle>
            <a:lvl1pPr algn="l">
              <a:defRPr sz="6000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8C4C4A6-40D0-4C88-BA19-C216C84779F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632197"/>
            <a:ext cx="9448796" cy="68580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EB651D2-C4A6-427E-A637-22D998792D6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7909560" y="4314331"/>
            <a:ext cx="2910836" cy="374638"/>
          </a:xfrm>
        </p:spPr>
        <p:txBody>
          <a:bodyPr/>
          <a:lstStyle>
            <a:lvl1pPr>
              <a:defRPr/>
            </a:lvl1pPr>
          </a:lstStyle>
          <a:p>
            <a:pPr lvl="0"/>
            <a:fld id="{D1C71C7E-2492-4421-830A-15F169D48AF2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9209021-A6E4-4FB1-BAA4-E00180308E1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371600" y="4323840"/>
            <a:ext cx="6400800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21D9D8F-6CBA-4EE8-8DC1-B49B07515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077196" y="1430862"/>
            <a:ext cx="2743200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5C208F07-4957-466E-A96A-D56F1B00D4FD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1535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6799C-61DF-4D3D-BF48-9D0CB2D496B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0EB70-2F01-4B91-95F4-6A2813B2B827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A1535-DB45-42FC-ADB1-C9D80A9A1F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11FB9D-0003-42A8-89E9-704FBEFA1696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2C394-C864-4748-8EE8-DF896302EC0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0F46F-17F9-42CC-9E3B-E8945A4E88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2B758EF-BB1D-4B1D-A6BB-68EBCE982C30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89480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3-HD-BTM.png">
            <a:extLst>
              <a:ext uri="{FF2B5EF4-FFF2-40B4-BE49-F238E27FC236}">
                <a16:creationId xmlns:a16="http://schemas.microsoft.com/office/drawing/2014/main" id="{4352BCF9-ECBB-427C-9D08-B378C3138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47"/>
            <a:ext cx="12191996" cy="24828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978161B-0DD2-4A1F-B6E2-91FF60F70A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753529"/>
            <a:ext cx="10820396" cy="2801931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1A91528-4255-4C4A-BD3B-EC39F39463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24466" y="3641726"/>
            <a:ext cx="10490197" cy="955676"/>
          </a:xfrm>
        </p:spPr>
        <p:txBody>
          <a:bodyPr/>
          <a:lstStyle>
            <a:lvl1pPr marL="0" indent="0" algn="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5E9A673-99AF-486F-AA6D-80B19B00DED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7814453" y="381003"/>
            <a:ext cx="2910836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F8D89FB5-4F07-480E-8B51-77453E6206D0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1E210AC-F396-474A-85DF-0ABE1EBB85E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685800" y="381003"/>
            <a:ext cx="6991493" cy="36406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BCD8287-0704-44D9-9781-1A91AE4009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0862450" y="381003"/>
            <a:ext cx="643746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B0C41D15-CF58-4A08-B704-D5EDA2217CEE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94110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3A2C3-1DA2-49D7-AF7D-07E7B01A474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B2F61-28DA-448D-8C58-3250C63D1EC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5800" y="2194560"/>
            <a:ext cx="5333996" cy="402412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5B5EC6-9A68-4DA0-82EE-587629FD7215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2194560"/>
            <a:ext cx="5333996" cy="402412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69846C-B3F1-48B4-83E5-3D9246B8C55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372B9A9-A705-4424-9EF2-83BD95177502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2230E3-6555-4BCA-9DF4-0D9E0C5EE9C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FF06DF-B076-4CB1-9A9F-8F6D57F8E7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24B3FF4-1063-4426-B1C0-877E2519E421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60039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F0D76-ED35-4B7B-90A1-B33C41603D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95603" y="761996"/>
            <a:ext cx="8610603" cy="129540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C3713-BB56-4614-8018-3D1B4767B6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9" y="2183797"/>
            <a:ext cx="5079994" cy="823910"/>
          </a:xfrm>
        </p:spPr>
        <p:txBody>
          <a:bodyPr anchor="b"/>
          <a:lstStyle>
            <a:lvl1pPr marL="0" indent="0">
              <a:buNone/>
              <a:defRPr sz="28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924A0-8895-4091-A673-0B2031FEEC6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85800" y="3132670"/>
            <a:ext cx="5311777" cy="308601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F26BF-0485-4DCE-8A12-A86D2D2049D8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400800" y="2183797"/>
            <a:ext cx="5105396" cy="823910"/>
          </a:xfrm>
        </p:spPr>
        <p:txBody>
          <a:bodyPr anchor="b"/>
          <a:lstStyle>
            <a:lvl1pPr marL="0" indent="0">
              <a:buNone/>
              <a:defRPr sz="28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F5C88B-D933-4EC6-9B6A-0B4859163F2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3132670"/>
            <a:ext cx="5333996" cy="308601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A2BE89-3392-4FA6-AAE6-6C4F70A1156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385B14-365C-42CF-B502-FBFCB605CFF5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1F63FE-D5A4-4BEE-970E-D5BE4B15D02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881ED3-F5B5-4A82-9080-C91525476EA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F4FFCF-5BE1-475F-B91E-6B30643950BC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618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2187E-B8BC-40FF-94A0-83F64F8C50D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D98164-F121-4765-9715-7F50BAAB22D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E46D0D-93AA-4FDF-9D61-5807A9E0294D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B2ED16-E305-4A91-89E6-33EEC576523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63FB09-EE24-4758-9FB7-2AAC1B198A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34C3F30-A4BB-4A9D-8406-F614DBF5B84D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94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AD9AB2-695D-48CB-8F8F-FA977B3E38B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8D0355-F9BA-4C4E-A9C9-51AD97F389B9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EFA815-449E-46FC-BD8A-9B96FA96A91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702BC-774B-473F-B0D5-D83B090C2AB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138E0B-B6B7-4157-BEC3-3AF018C03F06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394E7-A2F0-414B-910C-81C8C03461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1524003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8993C-1DDE-4F40-BCD4-8A38F04AFA2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995577" y="746763"/>
            <a:ext cx="6510619" cy="5471925"/>
          </a:xfrm>
        </p:spPr>
        <p:txBody>
          <a:bodyPr anchor="ctr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9DCB0-E84B-4DBA-8658-6FA93BC0BAC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85800" y="3124203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D67C34-1131-48C0-A872-16FA221DE9E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35B1E6-F308-4775-A1EF-87A010193C6D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C8E4F9-398E-4769-9A84-09B027D930E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F2EE3B-4491-4FA1-8CE7-1DB8D26AEB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6E221A-E038-4DE2-A171-C780B4631CD5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053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F3817-6BA3-45D2-BEF5-2140231301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1524003"/>
            <a:ext cx="6873243" cy="1600200"/>
          </a:xfrm>
        </p:spPr>
        <p:txBody>
          <a:bodyPr anchor="b"/>
          <a:lstStyle>
            <a:lvl1pPr algn="l">
              <a:defRPr sz="3200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A78C74-924A-4EC7-9C95-DE3BF6122EF5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7861233" y="751243"/>
            <a:ext cx="3644962" cy="5467444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09989-CA90-422A-912B-FEA6E560613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85800" y="3124203"/>
            <a:ext cx="6873243" cy="309448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12E877-ECD0-4A5B-9038-68AFCB980F6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0A87BBB-F9EB-4E6F-9A3B-EA39EBC97017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4C8B9C-899E-444A-BD8B-5E3499EEB2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73DCC1-E482-415B-9928-2C897EBD41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7008BE3-8A20-4804-ABFF-E52BD645A26C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23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DC8F9-11BD-496F-A97A-A34A7D4B39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772" y="4697364"/>
            <a:ext cx="10822033" cy="819357"/>
          </a:xfrm>
        </p:spPr>
        <p:txBody>
          <a:bodyPr anchor="b"/>
          <a:lstStyle>
            <a:lvl1pPr algn="l">
              <a:defRPr sz="3200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0B8C80-232A-434F-B508-C3B18B6053C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81730" y="941438"/>
            <a:ext cx="10821841" cy="3478158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D3527-8CE9-484B-AE3D-F0D95463CE5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5800" y="5516712"/>
            <a:ext cx="10820396" cy="701966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42D56C-01A6-4CC8-ADB6-590C1867E37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8F5212-EFAB-4EBD-AC02-954691B49210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188018-3ED1-4EED-80E5-CE917BCA614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283D8F-2206-4BE0-9E0E-14F21CCCD8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C3AF44D-2BB9-4CE0-A38E-B1F81ADFAE23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C3-HD-BTM.png">
            <a:extLst>
              <a:ext uri="{FF2B5EF4-FFF2-40B4-BE49-F238E27FC236}">
                <a16:creationId xmlns:a16="http://schemas.microsoft.com/office/drawing/2014/main" id="{0A4A9C5D-17CB-4B21-808F-0A9B638C7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47"/>
            <a:ext cx="12191996" cy="24828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DBCF7A2-A7FF-4FF2-853D-C57DCD4549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753529"/>
            <a:ext cx="10820396" cy="2802471"/>
          </a:xfrm>
        </p:spPr>
        <p:txBody>
          <a:bodyPr/>
          <a:lstStyle>
            <a:lvl1pPr algn="l">
              <a:defRPr sz="3200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C2EEE-F85B-431C-A757-724039F690C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24466" y="3649132"/>
            <a:ext cx="10130518" cy="999064"/>
          </a:xfrm>
        </p:spPr>
        <p:txBody>
          <a:bodyPr anchor="ctr"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CE4CAF-73C4-46AD-957B-7E8B60165D1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7814453" y="381003"/>
            <a:ext cx="2910836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74830E01-7767-4C18-BD69-16722C6D66AA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191807-F751-4AC6-8730-D6756773C69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685800" y="379942"/>
            <a:ext cx="6991493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64D4F5-40F5-4767-99E9-FA2D51E36D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0862450" y="381003"/>
            <a:ext cx="643746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76F98AE6-EBC5-45C5-AA9E-F5E51ADA325D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12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C3-HD-BTM.png">
            <a:extLst>
              <a:ext uri="{FF2B5EF4-FFF2-40B4-BE49-F238E27FC236}">
                <a16:creationId xmlns:a16="http://schemas.microsoft.com/office/drawing/2014/main" id="{94471AC1-4586-4B63-AA5A-4C7EA7316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47"/>
            <a:ext cx="12191996" cy="24828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0F80D18-D67F-4EAF-952D-77F8294E42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24466" y="753529"/>
            <a:ext cx="10151531" cy="2604494"/>
          </a:xfrm>
        </p:spPr>
        <p:txBody>
          <a:bodyPr/>
          <a:lstStyle>
            <a:lvl1pPr algn="l">
              <a:defRPr sz="3200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3C487-8140-43B5-A05D-7F315B352AD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03861" y="3365558"/>
            <a:ext cx="9592732" cy="44444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FFF6C36-815D-4DAA-A3F6-4DD28CD53B7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24466" y="3959864"/>
            <a:ext cx="10151531" cy="679874"/>
          </a:xfrm>
        </p:spPr>
        <p:txBody>
          <a:bodyPr anchor="ctr"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8E1B44BB-6E92-4FA9-A94F-5C39ADC57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7814453" y="381003"/>
            <a:ext cx="2910836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F05B2B6A-AF57-4064-8376-CEDC450F72F9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C7B7ACE0-9EB1-4665-AC8F-B9192331E14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685800" y="379942"/>
            <a:ext cx="6991493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A82999B-CC21-4647-BC6C-4ED9507C12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0862450" y="381003"/>
            <a:ext cx="643746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93D70C48-1868-4C39-945B-BA120AFA1E78}" type="slidenum">
              <a:t>‹N°›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E3BB21-5FA8-46B1-8DA5-7F6DC73E2E77}"/>
              </a:ext>
            </a:extLst>
          </p:cNvPr>
          <p:cNvSpPr txBox="1"/>
          <p:nvPr/>
        </p:nvSpPr>
        <p:spPr>
          <a:xfrm>
            <a:off x="476246" y="933446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all" spc="0" baseline="0">
                <a:solidFill>
                  <a:srgbClr val="000000"/>
                </a:solidFill>
                <a:uFillTx/>
                <a:latin typeface="Century Gothic"/>
              </a:rPr>
              <a:t>“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759D41-3203-43E3-BD2C-E4E3A2A2F887}"/>
              </a:ext>
            </a:extLst>
          </p:cNvPr>
          <p:cNvSpPr txBox="1"/>
          <p:nvPr/>
        </p:nvSpPr>
        <p:spPr>
          <a:xfrm>
            <a:off x="10984230" y="2701293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all" spc="0" baseline="0">
                <a:solidFill>
                  <a:srgbClr val="000000"/>
                </a:solidFill>
                <a:uFillTx/>
                <a:latin typeface="Century Gothic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9627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3-HD-BTM.png">
            <a:extLst>
              <a:ext uri="{FF2B5EF4-FFF2-40B4-BE49-F238E27FC236}">
                <a16:creationId xmlns:a16="http://schemas.microsoft.com/office/drawing/2014/main" id="{357F066E-3673-4E5F-8C34-6C32C18F7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47"/>
            <a:ext cx="12191996" cy="24828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B332313-0675-4449-94B0-85A9587AE8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24493" y="1124702"/>
            <a:ext cx="10146182" cy="2511838"/>
          </a:xfrm>
        </p:spPr>
        <p:txBody>
          <a:bodyPr anchor="b"/>
          <a:lstStyle>
            <a:lvl1pPr algn="l">
              <a:defRPr sz="3200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5A8D3-1995-4DD2-ACBD-4BE9A16C049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24466" y="3648318"/>
            <a:ext cx="10144655" cy="9998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10B73B-3DE9-42FD-B709-93F71380460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7814453" y="378881"/>
            <a:ext cx="2910836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3C90EF9B-20D8-44D7-951E-3E4A17986844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400B12-C4C4-4D18-9DFA-8C4114C3346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685800" y="378881"/>
            <a:ext cx="6991493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79E2B-2664-41ED-B550-D59C6930FC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0862450" y="381003"/>
            <a:ext cx="643746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00840814-7680-462D-9A37-61372E5DF32C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103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5A2FB-0E06-438F-AF02-1B6A7941CC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95603" y="761996"/>
            <a:ext cx="8610603" cy="130387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BC4FA-B7A0-4EAD-BA94-B92C5994266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5800" y="2202076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2F49C-1415-472B-AB4E-A419A1915E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5800" y="2904564"/>
            <a:ext cx="3456432" cy="3314133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A5107C-21C1-48E7-8AA1-520AA8450FE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68802" y="2201335"/>
            <a:ext cx="3456432" cy="626537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4C2B3D2-F60D-458C-83DA-1AA2304B324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66854" y="2904070"/>
            <a:ext cx="3456432" cy="3314617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E569A24-4436-4E94-AF2D-3459610617C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51804" y="2192868"/>
            <a:ext cx="3456432" cy="626537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FF4BA99-AC15-4376-9F36-3D084BEA4D4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51804" y="2904564"/>
            <a:ext cx="3456432" cy="3314133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75C745E4-3B30-45A9-A3C2-E3198DEC22F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42D0B7D-B436-49E0-904E-2826D1174BFB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44629CC-083E-4CA2-B5CE-F269D2E7870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FA001A0F-53D5-4419-BEA1-5217B24DEB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500A5C3-3751-41D8-A998-000B5DA3739D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32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FD9F-2121-44F0-9E90-A257E4B86A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95603" y="761996"/>
            <a:ext cx="8610603" cy="129540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0622FB-EF1A-4615-8D65-47277A9956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8616" y="4190996"/>
            <a:ext cx="3451585" cy="6827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D893C718-06E1-49DC-9D29-D976E6466FA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88616" y="2362196"/>
            <a:ext cx="3451585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AF61DCD-98FB-466C-9DEE-E33D4020F3F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8616" y="4873761"/>
            <a:ext cx="3451585" cy="1344917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BE38AA7-0D37-4E2B-85AB-7D8FE1DD00E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74261" y="4190996"/>
            <a:ext cx="3448933" cy="6827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95664D9F-AC39-4184-AF32-A06955DC625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374261" y="2362196"/>
            <a:ext cx="3448933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F3ADC10-D88D-438C-93CA-D82214C36DD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74261" y="4873761"/>
            <a:ext cx="3448933" cy="1344917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14657F8-4371-4BDA-88A7-222C504E648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49728" y="4190996"/>
            <a:ext cx="3456468" cy="6827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FC05F1C-0102-4DDC-B43D-83EA9C8E698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049856" y="2362196"/>
            <a:ext cx="3447882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8A96A54-D882-453D-9768-44ED9E4D7CA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49728" y="4873761"/>
            <a:ext cx="3452445" cy="1344917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5DC0A4C9-8477-443E-AA3B-FD8A271A353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83F065-584F-4897-8ECF-1F6D4A3A1F17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4E822C0B-69B9-4B5A-9CDA-05BE169A681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99D15DA1-FCCC-4EAC-BCA8-37757DBB0D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C8DF920-564C-4F6B-96EA-FC92E3463B3B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62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6D7DA-3AFA-473E-A7CC-24ADFAFB9AB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DC8A5D-0601-4C7D-A18E-28275ECE382C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ACD38-1D3C-462F-A6A2-C63806E552D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9B64A6-9B10-4E18-9A39-0E86CE0B44EC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0D2C1-B6D5-4FF4-AF0E-28CF1C93E47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94947-716E-419D-BF52-36E9EFFBEF1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36FF77C-C5EB-4282-837A-3F0F5B79DAFE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3833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C3-HD-BTM.png">
            <a:extLst>
              <a:ext uri="{FF2B5EF4-FFF2-40B4-BE49-F238E27FC236}">
                <a16:creationId xmlns:a16="http://schemas.microsoft.com/office/drawing/2014/main" id="{BCAD6290-96B1-40E0-8E3C-8950143EA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47"/>
            <a:ext cx="12191996" cy="24828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Vertical Title 1">
            <a:extLst>
              <a:ext uri="{FF2B5EF4-FFF2-40B4-BE49-F238E27FC236}">
                <a16:creationId xmlns:a16="http://schemas.microsoft.com/office/drawing/2014/main" id="{D21EE3D1-B3BA-40C1-8E01-6A62102B153F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9448796" y="745062"/>
            <a:ext cx="2057400" cy="3903134"/>
          </a:xfrm>
        </p:spPr>
        <p:txBody>
          <a:bodyPr vert="eaVert"/>
          <a:lstStyle>
            <a:lvl1pPr algn="l"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Vertical Text Placeholder 2">
            <a:extLst>
              <a:ext uri="{FF2B5EF4-FFF2-40B4-BE49-F238E27FC236}">
                <a16:creationId xmlns:a16="http://schemas.microsoft.com/office/drawing/2014/main" id="{C2EF4A85-DD92-48F8-9078-C7336F4E0E2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1024466" y="745071"/>
            <a:ext cx="8204197" cy="39031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4650F90-D61E-4B8B-A2E6-8F170033615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7814453" y="379942"/>
            <a:ext cx="2910836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F771D2F9-A396-4647-A6CB-5D2AE0BB8A56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AACF44D-AD05-449F-9392-D2BA611CFE5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685800" y="381003"/>
            <a:ext cx="6991493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57DDCA8-640A-45A3-9FAD-655E789F74E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0862450" y="381003"/>
            <a:ext cx="643746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228FF471-3EAD-43B5-8DB0-4CE2CE3D5152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4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3-HD-TOP.png">
            <a:extLst>
              <a:ext uri="{FF2B5EF4-FFF2-40B4-BE49-F238E27FC236}">
                <a16:creationId xmlns:a16="http://schemas.microsoft.com/office/drawing/2014/main" id="{D1073F4A-FBFF-42C4-9A4D-DA491606F60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0"/>
            <a:ext cx="12191996" cy="14414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05F5D408-22E6-4606-A04D-49DF143F90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95603" y="764374"/>
            <a:ext cx="8610603" cy="12930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C5AC14C-909E-4095-874E-BDA71438D0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396" cy="40241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4A23EFA-84BF-4AD7-B41A-F535C555DEAF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595360" y="6356351"/>
            <a:ext cx="291083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50" b="0" i="0" u="none" strike="noStrike" kern="1200" cap="none" spc="0" baseline="0">
                <a:solidFill>
                  <a:srgbClr val="898989"/>
                </a:solidFill>
                <a:uFillTx/>
                <a:latin typeface="Century Gothic"/>
              </a:defRPr>
            </a:lvl1pPr>
          </a:lstStyle>
          <a:p>
            <a:pPr lvl="0"/>
            <a:fld id="{31E1F41C-9405-466E-8D56-0A09C82E82F2}" type="datetime1">
              <a:rPr lang="en-US"/>
              <a:pPr lvl="0"/>
              <a:t>1/6/2020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EC46475-768C-4918-A9FF-5FFE9246307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685800" y="6355848"/>
            <a:ext cx="7772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50" b="0" i="0" u="none" strike="noStrike" kern="1200" cap="none" spc="0" baseline="0">
                <a:solidFill>
                  <a:srgbClr val="898989"/>
                </a:solidFill>
                <a:uFillTx/>
                <a:latin typeface="Century Gothic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44E3F34-0AB9-4851-88ED-DDCD82CF396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762996" y="381003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50" b="0" i="0" u="none" strike="noStrike" kern="1200" cap="none" spc="0" baseline="0">
                <a:solidFill>
                  <a:srgbClr val="898989"/>
                </a:solidFill>
                <a:uFillTx/>
                <a:latin typeface="Century Gothic"/>
              </a:defRPr>
            </a:lvl1pPr>
          </a:lstStyle>
          <a:p>
            <a:pPr lvl="0"/>
            <a:fld id="{F0ABFD79-BADC-4625-8966-34A753596199}" type="slidenum"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marL="0" marR="0" lvl="0" indent="0" algn="r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000" b="0" i="0" u="none" strike="noStrike" kern="1200" cap="all" spc="0" baseline="0">
          <a:solidFill>
            <a:srgbClr val="000000"/>
          </a:solidFill>
          <a:uFillTx/>
          <a:latin typeface="Century Gothic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200" b="0" i="0" u="none" strike="noStrike" kern="1200" cap="none" spc="0" baseline="0">
          <a:solidFill>
            <a:srgbClr val="000000"/>
          </a:solidFill>
          <a:uFillTx/>
          <a:latin typeface="Century Gothic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entury Gothic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entury Gothic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600" b="0" i="0" u="none" strike="noStrike" kern="1200" cap="none" spc="0" baseline="0">
          <a:solidFill>
            <a:srgbClr val="000000"/>
          </a:solidFill>
          <a:uFillTx/>
          <a:latin typeface="Century Gothic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600" b="0" i="0" u="none" strike="noStrike" kern="1200" cap="none" spc="0" baseline="0">
          <a:solidFill>
            <a:srgbClr val="000000"/>
          </a:solidFill>
          <a:uFillTx/>
          <a:latin typeface="Century Gothic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la-conjugaison.nouvelobs.com/du/verbe/faire.php" TargetMode="External"/><Relationship Id="rId3" Type="http://schemas.openxmlformats.org/officeDocument/2006/relationships/hyperlink" Target="https://la-conjugaison.nouvelobs.com/regles/grammaire/les-prepositions-29.php" TargetMode="External"/><Relationship Id="rId7" Type="http://schemas.openxmlformats.org/officeDocument/2006/relationships/hyperlink" Target="https://la-conjugaison.nouvelobs.com/du/verbe/vouloir.php" TargetMode="External"/><Relationship Id="rId2" Type="http://schemas.openxmlformats.org/officeDocument/2006/relationships/hyperlink" Target="https://la-conjugaison.nouvelobs.com/regles/conjugaison/infinitif-present-34.php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la-conjugaison.nouvelobs.com/du/verbe/savoir.php" TargetMode="External"/><Relationship Id="rId11" Type="http://schemas.openxmlformats.org/officeDocument/2006/relationships/hyperlink" Target="https://la-conjugaison.nouvelobs.com/regles/conjugaison/futur-proche-de-l-indicatif-58.php" TargetMode="External"/><Relationship Id="rId5" Type="http://schemas.openxmlformats.org/officeDocument/2006/relationships/hyperlink" Target="https://la-conjugaison.nouvelobs.com/du/verbe/venir.php" TargetMode="External"/><Relationship Id="rId10" Type="http://schemas.openxmlformats.org/officeDocument/2006/relationships/hyperlink" Target="https://la-conjugaison.nouvelobs.com/du/verbe/pouvoir.php" TargetMode="External"/><Relationship Id="rId4" Type="http://schemas.openxmlformats.org/officeDocument/2006/relationships/hyperlink" Target="https://la-conjugaison.nouvelobs.com/du/verbe/aller.php" TargetMode="External"/><Relationship Id="rId9" Type="http://schemas.openxmlformats.org/officeDocument/2006/relationships/hyperlink" Target="https://la-conjugaison.nouvelobs.com/du/verbe/devoir.php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a-conjugaison.nouvelobs.com/regles/conjugaison/passe-simple-de-l-indicatif-8.php" TargetMode="External"/><Relationship Id="rId2" Type="http://schemas.openxmlformats.org/officeDocument/2006/relationships/hyperlink" Target="https://la-conjugaison.nouvelobs.com/regles/conjugaison/passe-compose-de-l-indicatif-35.php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CD3459-E819-40AB-B0EA-AFE69ED9F43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371600" y="1803407"/>
            <a:ext cx="9448796" cy="1016983"/>
          </a:xfrm>
        </p:spPr>
        <p:txBody>
          <a:bodyPr anchorCtr="1"/>
          <a:lstStyle/>
          <a:p>
            <a:pPr lvl="0" algn="ctr"/>
            <a:r>
              <a:rPr lang="fr-FR"/>
              <a:t>Le verbe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0DF60BB-7090-4479-9ECD-D3FDD6C0575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72423" y="2820390"/>
            <a:ext cx="9448796" cy="3013711"/>
          </a:xfrm>
        </p:spPr>
        <p:txBody>
          <a:bodyPr/>
          <a:lstStyle/>
          <a:p>
            <a:r>
              <a:rPr lang="fr-FR" b="1">
                <a:latin typeface="Times New Roman" panose="02020603050405020304" pitchFamily="18" charset="0"/>
                <a:cs typeface="Times New Roman" panose="02020603050405020304" pitchFamily="18" charset="0"/>
              </a:rPr>
              <a:t>Présenté par :                                                                 Pour:</a:t>
            </a:r>
          </a:p>
          <a:p>
            <a:r>
              <a:rPr lang="fr-FR">
                <a:latin typeface="Times New Roman" panose="02020603050405020304" pitchFamily="18" charset="0"/>
                <a:cs typeface="Times New Roman" panose="02020603050405020304" pitchFamily="18" charset="0"/>
              </a:rPr>
              <a:t>Abderrahmane MHAMDI                                               Mme HAMMOUTI Fatiha</a:t>
            </a:r>
          </a:p>
          <a:p>
            <a:r>
              <a:rPr lang="fr-FR">
                <a:latin typeface="Times New Roman" panose="02020603050405020304" pitchFamily="18" charset="0"/>
                <a:cs typeface="Times New Roman" panose="02020603050405020304" pitchFamily="18" charset="0"/>
              </a:rPr>
              <a:t>Hafsa AISSA</a:t>
            </a:r>
          </a:p>
          <a:p>
            <a:r>
              <a:rPr lang="fr-FR">
                <a:latin typeface="Times New Roman" panose="02020603050405020304" pitchFamily="18" charset="0"/>
                <a:cs typeface="Times New Roman" panose="02020603050405020304" pitchFamily="18" charset="0"/>
              </a:rPr>
              <a:t>LEKBIRI Siham</a:t>
            </a:r>
          </a:p>
          <a:p>
            <a:r>
              <a:rPr lang="fr-FR">
                <a:latin typeface="Times New Roman" panose="02020603050405020304" pitchFamily="18" charset="0"/>
                <a:cs typeface="Times New Roman" panose="02020603050405020304" pitchFamily="18" charset="0"/>
              </a:rPr>
              <a:t>LAMHAYAOUI Amine</a:t>
            </a:r>
          </a:p>
          <a:p>
            <a:r>
              <a:rPr lang="fr-FR">
                <a:latin typeface="Times New Roman" panose="02020603050405020304" pitchFamily="18" charset="0"/>
                <a:cs typeface="Times New Roman" panose="02020603050405020304" pitchFamily="18" charset="0"/>
              </a:rPr>
              <a:t>KHOMRI Sanae</a:t>
            </a: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644959DE-A099-5045-8881-77B32AA90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215" y="220459"/>
            <a:ext cx="8128000" cy="15141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46D0CC-06AC-4675-AD8E-37CECCE479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51562" y="235531"/>
            <a:ext cx="7654634" cy="914400"/>
          </a:xfrm>
        </p:spPr>
        <p:txBody>
          <a:bodyPr anchorCtr="1"/>
          <a:lstStyle/>
          <a:p>
            <a:pPr lvl="0" algn="ctr"/>
            <a:r>
              <a:rPr lang="fr-FR"/>
              <a:t>Plan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782277-E895-488B-9589-F2EB0C77E54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5800" y="1537856"/>
            <a:ext cx="10820396" cy="4680831"/>
          </a:xfrm>
        </p:spPr>
        <p:txBody>
          <a:bodyPr/>
          <a:lstStyle/>
          <a:p>
            <a:pPr marL="514350" lvl="0" indent="-514350">
              <a:buFont typeface="Century Gothic"/>
              <a:buAutoNum type="romanUcPeriod"/>
            </a:pPr>
            <a:r>
              <a:rPr lang="fr-FR" dirty="0">
                <a:latin typeface="Times New Roman" pitchFamily="18"/>
                <a:cs typeface="Times New Roman" pitchFamily="18"/>
              </a:rPr>
              <a:t>Définition du verbe</a:t>
            </a:r>
          </a:p>
          <a:p>
            <a:pPr marL="514350" lvl="0" indent="-514350">
              <a:buFont typeface="Century Gothic"/>
              <a:buAutoNum type="romanUcPeriod"/>
            </a:pPr>
            <a:r>
              <a:rPr lang="fr-FR" dirty="0">
                <a:latin typeface="Times New Roman" pitchFamily="18"/>
                <a:cs typeface="Times New Roman" pitchFamily="18"/>
              </a:rPr>
              <a:t>Les verbes réguliers et irréguliers</a:t>
            </a:r>
          </a:p>
          <a:p>
            <a:pPr marL="514350" indent="-514350">
              <a:buFont typeface="Century Gothic"/>
              <a:buAutoNum type="romanUcPeriod"/>
            </a:pPr>
            <a:r>
              <a:rPr lang="fr-FR">
                <a:latin typeface="Times New Roman" pitchFamily="18"/>
                <a:cs typeface="Times New Roman" pitchFamily="18"/>
              </a:rPr>
              <a:t>Les verbes transitifs, intransitifs et pronominaux</a:t>
            </a:r>
            <a:endParaRPr lang="fr-FR" dirty="0">
              <a:latin typeface="Times New Roman" pitchFamily="18"/>
              <a:cs typeface="Times New Roman" pitchFamily="18"/>
            </a:endParaRPr>
          </a:p>
          <a:p>
            <a:pPr marL="514350" lvl="0" indent="-514350">
              <a:buFont typeface="Century Gothic"/>
              <a:buAutoNum type="romanUcPeriod"/>
            </a:pPr>
            <a:r>
              <a:rPr lang="fr-FR" dirty="0">
                <a:latin typeface="Times New Roman" pitchFamily="18"/>
                <a:cs typeface="Times New Roman" pitchFamily="18"/>
              </a:rPr>
              <a:t>Les verbes personnels, impersonnels et défectifs</a:t>
            </a:r>
          </a:p>
          <a:p>
            <a:pPr marL="514350" lvl="0" indent="-514350">
              <a:buFont typeface="Century Gothic"/>
              <a:buAutoNum type="romanUcPeriod"/>
            </a:pPr>
            <a:r>
              <a:rPr lang="fr-FR" dirty="0">
                <a:latin typeface="Times New Roman" pitchFamily="18"/>
                <a:cs typeface="Times New Roman" pitchFamily="18"/>
              </a:rPr>
              <a:t>Les auxiliaires </a:t>
            </a:r>
          </a:p>
          <a:p>
            <a:pPr marL="514350" lvl="0" indent="-514350">
              <a:buFont typeface="Century Gothic"/>
              <a:buAutoNum type="romanUcPeriod"/>
            </a:pPr>
            <a:r>
              <a:rPr lang="fr-FR" dirty="0">
                <a:latin typeface="Times New Roman" pitchFamily="18"/>
                <a:cs typeface="Times New Roman" pitchFamily="18"/>
              </a:rPr>
              <a:t>Les modes</a:t>
            </a:r>
          </a:p>
          <a:p>
            <a:pPr lvl="1">
              <a:buFont typeface="Wingdings" pitchFamily="2"/>
              <a:buChar char="v"/>
            </a:pPr>
            <a:r>
              <a:rPr lang="fr-FR" dirty="0">
                <a:latin typeface="Times New Roman" pitchFamily="18"/>
                <a:cs typeface="Times New Roman" pitchFamily="18"/>
              </a:rPr>
              <a:t>Les modes impersonnels</a:t>
            </a:r>
          </a:p>
          <a:p>
            <a:pPr lvl="1">
              <a:buFont typeface="Wingdings" pitchFamily="2"/>
              <a:buChar char="v"/>
            </a:pPr>
            <a:r>
              <a:rPr lang="fr-FR" dirty="0">
                <a:latin typeface="Times New Roman" pitchFamily="18"/>
                <a:cs typeface="Times New Roman" pitchFamily="18"/>
              </a:rPr>
              <a:t>Les modes personnels</a:t>
            </a:r>
          </a:p>
          <a:p>
            <a:pPr marL="514350" lvl="0" indent="-514350">
              <a:buFont typeface="Century Gothic"/>
              <a:buAutoNum type="romanUcPeriod" startAt="6"/>
            </a:pPr>
            <a:r>
              <a:rPr lang="fr-FR" dirty="0">
                <a:latin typeface="Times New Roman" pitchFamily="18"/>
                <a:cs typeface="Times New Roman" pitchFamily="18"/>
              </a:rPr>
              <a:t>Les temps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EB4D0BF4-1BC1-4CF0-AF9C-512C211709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171642"/>
            <a:ext cx="10820396" cy="955676"/>
          </a:xfrm>
        </p:spPr>
        <p:txBody>
          <a:bodyPr anchorCtr="1"/>
          <a:lstStyle/>
          <a:p>
            <a:pPr lvl="0" algn="ctr"/>
            <a:r>
              <a:rPr lang="fr-FR">
                <a:solidFill>
                  <a:srgbClr val="FF0000"/>
                </a:solidFill>
              </a:rPr>
              <a:t>Définition du verbe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FDE4359-2D0F-4A6D-9394-6BD9FF42FC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11381" y="1427021"/>
            <a:ext cx="10654149" cy="4003965"/>
          </a:xfrm>
        </p:spPr>
        <p:txBody>
          <a:bodyPr/>
          <a:lstStyle/>
          <a:p>
            <a:pPr lvl="0" algn="l"/>
            <a:r>
              <a:rPr lang="fr-FR" sz="2800" b="1" dirty="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Le verbe </a:t>
            </a:r>
            <a:r>
              <a:rPr lang="fr-FR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est l'élément central de toute phrase : il en constitue son </a:t>
            </a:r>
            <a:r>
              <a:rPr lang="fr-FR" sz="2800" b="1" dirty="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noyau</a:t>
            </a:r>
            <a:r>
              <a:rPr lang="fr-FR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.</a:t>
            </a:r>
          </a:p>
          <a:p>
            <a:pPr lvl="0" algn="l"/>
            <a:r>
              <a:rPr lang="fr-FR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Le verbe permet de situer le temps et le mode de l'action, parfois le genre et le nombre du sujet.</a:t>
            </a:r>
          </a:p>
          <a:p>
            <a:pPr lvl="0" algn="l"/>
            <a:r>
              <a:rPr lang="fr-FR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Le verbe exprime :</a:t>
            </a:r>
          </a:p>
          <a:p>
            <a:pPr lvl="0" algn="l"/>
            <a:r>
              <a:rPr lang="fr-FR" sz="2800" b="1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une action </a:t>
            </a:r>
            <a:r>
              <a:rPr lang="fr-FR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: l’oiseau </a:t>
            </a:r>
            <a:r>
              <a:rPr lang="fr-FR" sz="2800" dirty="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vole </a:t>
            </a:r>
            <a:r>
              <a:rPr lang="fr-FR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à toute vitesse</a:t>
            </a:r>
          </a:p>
          <a:p>
            <a:pPr lvl="0" algn="l"/>
            <a:r>
              <a:rPr lang="fr-FR" sz="2800" b="1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un état</a:t>
            </a:r>
            <a:r>
              <a:rPr lang="fr-FR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: le chien </a:t>
            </a:r>
            <a:r>
              <a:rPr lang="fr-FR" sz="2800" dirty="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est </a:t>
            </a:r>
            <a:r>
              <a:rPr lang="fr-FR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gentil</a:t>
            </a:r>
          </a:p>
          <a:p>
            <a:pPr lvl="0" algn="l"/>
            <a:r>
              <a:rPr lang="fr-FR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Si on supprime le verbe dans un groupe verbal, la phrase perd son sens.</a:t>
            </a:r>
          </a:p>
          <a:p>
            <a:pPr lvl="0" algn="l"/>
            <a:endParaRPr lang="fr-FR" sz="2800" dirty="0"/>
          </a:p>
          <a:p>
            <a:pPr lvl="0"/>
            <a:endParaRPr lang="fr-FR" dirty="0"/>
          </a:p>
          <a:p>
            <a:pPr lvl="0"/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4EC8424-5525-4C6A-A613-E365B1676F3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197031"/>
            <a:ext cx="11734796" cy="5522427"/>
          </a:xfrm>
        </p:spPr>
        <p:txBody>
          <a:bodyPr>
            <a:normAutofit fontScale="92500" lnSpcReduction="10000"/>
          </a:bodyPr>
          <a:lstStyle/>
          <a:p>
            <a:pPr marL="1371600" lvl="3" indent="0">
              <a:buNone/>
            </a:pPr>
            <a:r>
              <a:rPr lang="fr-FR" sz="2400" b="1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Les verbes transitifs:</a:t>
            </a:r>
          </a:p>
          <a:p>
            <a:pPr marL="0" indent="0">
              <a:buNone/>
            </a:pPr>
            <a:r>
              <a:rPr lang="fr-FR" sz="2600">
                <a:solidFill>
                  <a:schemeClr val="tx1"/>
                </a:solidFill>
                <a:latin typeface="Times New Roman" pitchFamily="18"/>
                <a:cs typeface="Times New Roman" pitchFamily="18"/>
              </a:rPr>
              <a:t>On appelle transitif tout verbe accompagné d’un complément d’objet</a:t>
            </a:r>
          </a:p>
          <a:p>
            <a:pPr marL="1371600" lvl="3" indent="0">
              <a:buNone/>
            </a:pPr>
            <a:r>
              <a:rPr lang="fr-FR" sz="2400" b="1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Les verbes intransitifs: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On appelle intransitifs les verbes qui ne peuvent admettre ni un complément d’objet direct ni un complément d’objet indirect.</a:t>
            </a:r>
          </a:p>
          <a:p>
            <a:pPr marL="0" lvl="0" indent="0">
              <a:buNone/>
            </a:pPr>
            <a:endParaRPr lang="fr-FR" sz="2400">
              <a:latin typeface="Times New Roman" pitchFamily="18"/>
              <a:cs typeface="Times New Roman" pitchFamily="18"/>
            </a:endParaRPr>
          </a:p>
          <a:p>
            <a:pPr marL="457200" lvl="1" indent="0"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Exemple:</a:t>
            </a:r>
          </a:p>
          <a:p>
            <a:pPr marL="457200" lvl="1" indent="0">
              <a:buNone/>
            </a:pPr>
            <a:endParaRPr lang="fr-FR" sz="2400">
              <a:latin typeface="Times New Roman" pitchFamily="18"/>
              <a:cs typeface="Times New Roman" pitchFamily="18"/>
            </a:endParaRPr>
          </a:p>
          <a:p>
            <a:pPr marL="457200" lvl="1" indent="0"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Le soleil </a:t>
            </a:r>
            <a:r>
              <a:rPr lang="fr-FR" sz="240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brille.</a:t>
            </a:r>
            <a:r>
              <a:rPr lang="fr-FR" sz="2400">
                <a:latin typeface="Times New Roman" pitchFamily="18"/>
                <a:cs typeface="Times New Roman" pitchFamily="18"/>
              </a:rPr>
              <a:t> </a:t>
            </a:r>
          </a:p>
          <a:p>
            <a:pPr marL="457200" lvl="1" indent="0">
              <a:buNone/>
            </a:pPr>
            <a:endParaRPr lang="fr-FR" sz="2400">
              <a:latin typeface="Times New Roman" pitchFamily="18"/>
              <a:cs typeface="Times New Roman" pitchFamily="18"/>
            </a:endParaRPr>
          </a:p>
          <a:p>
            <a:pPr marL="457200" lvl="1" indent="0">
              <a:buNone/>
            </a:pPr>
            <a:endParaRPr lang="fr-FR" sz="2400">
              <a:latin typeface="Times New Roman" pitchFamily="18"/>
              <a:cs typeface="Times New Roman" pitchFamily="18"/>
            </a:endParaRPr>
          </a:p>
          <a:p>
            <a:pPr marL="457200" lvl="1" indent="0">
              <a:buNone/>
            </a:pPr>
            <a:endParaRPr lang="fr-FR" sz="2400">
              <a:latin typeface="Times New Roman" pitchFamily="18"/>
              <a:cs typeface="Times New Roman" pitchFamily="18"/>
            </a:endParaRPr>
          </a:p>
          <a:p>
            <a:pPr marL="457200" lvl="1" indent="0">
              <a:buNone/>
            </a:pPr>
            <a:endParaRPr lang="fr-FR" sz="2400">
              <a:latin typeface="Times New Roman" pitchFamily="18"/>
              <a:cs typeface="Times New Roman" pitchFamily="18"/>
            </a:endParaRPr>
          </a:p>
          <a:p>
            <a:pPr marL="457200" lvl="1" indent="0"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Ali </a:t>
            </a:r>
            <a:r>
              <a:rPr lang="fr-FR" sz="240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dort.</a:t>
            </a:r>
            <a:endParaRPr lang="fr-FR" sz="2400">
              <a:latin typeface="Times New Roman" pitchFamily="18"/>
              <a:cs typeface="Times New Roman" pitchFamily="18"/>
            </a:endParaRPr>
          </a:p>
        </p:txBody>
      </p:sp>
      <p:pic>
        <p:nvPicPr>
          <p:cNvPr id="3" name="Image 6">
            <a:extLst>
              <a:ext uri="{FF2B5EF4-FFF2-40B4-BE49-F238E27FC236}">
                <a16:creationId xmlns:a16="http://schemas.microsoft.com/office/drawing/2014/main" id="{8A354867-0F13-4021-BC2B-E2511161B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7431" y="2939677"/>
            <a:ext cx="2421943" cy="160504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age 8">
            <a:extLst>
              <a:ext uri="{FF2B5EF4-FFF2-40B4-BE49-F238E27FC236}">
                <a16:creationId xmlns:a16="http://schemas.microsoft.com/office/drawing/2014/main" id="{68C9B220-33B4-4369-8FA1-683D3157C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028" y="4962522"/>
            <a:ext cx="2419346" cy="189547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ADCFB6B-BF33-40A7-9711-14C555EEEB7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5800" y="1413159"/>
            <a:ext cx="10820396" cy="4805519"/>
          </a:xfrm>
        </p:spPr>
        <p:txBody>
          <a:bodyPr/>
          <a:lstStyle/>
          <a:p>
            <a:pPr lvl="0"/>
            <a:r>
              <a:rPr lang="fr-FR" sz="2400" b="1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Les verbes pronominaux:</a:t>
            </a:r>
          </a:p>
          <a:p>
            <a:pPr marL="0" lvl="0" indent="0"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Le verbe </a:t>
            </a:r>
            <a:r>
              <a:rPr lang="fr-FR" sz="240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pronominal</a:t>
            </a:r>
            <a:r>
              <a:rPr lang="fr-FR" sz="2400">
                <a:latin typeface="Times New Roman" pitchFamily="18"/>
                <a:cs typeface="Times New Roman" pitchFamily="18"/>
              </a:rPr>
              <a:t> est un verbe qui se conjugue avec un pronom personnel de la même personne que le sujet et désignant le même être que lui.</a:t>
            </a:r>
          </a:p>
          <a:p>
            <a:pPr marL="0" lvl="0" indent="0"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On distingue les emplois </a:t>
            </a:r>
            <a:r>
              <a:rPr lang="fr-FR" sz="2400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pronominaux réfléchis </a:t>
            </a:r>
            <a:r>
              <a:rPr lang="fr-FR" sz="2400">
                <a:latin typeface="Times New Roman" pitchFamily="18"/>
                <a:cs typeface="Times New Roman" pitchFamily="18"/>
              </a:rPr>
              <a:t>quand l’ être dont il s’agit exerce une action exerce une action sur lui-même: je me lève.</a:t>
            </a:r>
          </a:p>
          <a:p>
            <a:pPr marL="0" lvl="0" indent="0"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Les emplois </a:t>
            </a:r>
            <a:r>
              <a:rPr lang="fr-FR" sz="2400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pronominaux réciproques</a:t>
            </a:r>
            <a:r>
              <a:rPr lang="fr-FR" sz="2400">
                <a:latin typeface="Times New Roman" pitchFamily="18"/>
                <a:cs typeface="Times New Roman" pitchFamily="18"/>
              </a:rPr>
              <a:t> ou les êtres exercent une action les uns sur les autres: ils se battent.</a:t>
            </a:r>
          </a:p>
          <a:p>
            <a:pPr marL="0" lvl="0" indent="0"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Certains verbes sont dits </a:t>
            </a:r>
            <a:r>
              <a:rPr lang="fr-FR" sz="240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essentiellement pronominaux</a:t>
            </a:r>
            <a:r>
              <a:rPr lang="fr-FR" sz="2400">
                <a:latin typeface="Times New Roman" pitchFamily="18"/>
                <a:cs typeface="Times New Roman" pitchFamily="18"/>
              </a:rPr>
              <a:t> parce qu’ils ne peuvent être employés qu’à la forme pronominale</a:t>
            </a:r>
          </a:p>
          <a:p>
            <a:pPr marL="0" lvl="0" indent="0"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Exemple : s’abstenir, s’écrier s’enfuir, s’évanouir, etc.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C4D0D9A-E288-4FFA-B1E0-1CA7B8F825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-100922"/>
            <a:ext cx="10820396" cy="756611"/>
          </a:xfrm>
        </p:spPr>
        <p:txBody>
          <a:bodyPr anchorCtr="1"/>
          <a:lstStyle/>
          <a:p>
            <a:pPr lvl="0" algn="ctr"/>
            <a:r>
              <a:rPr lang="fr-FR" sz="280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Les verbes réguliers et irréguliers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77B21973-B325-4577-B9DE-FF2C2F6D13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0218" y="655688"/>
            <a:ext cx="11154445" cy="5537295"/>
          </a:xfrm>
        </p:spPr>
        <p:txBody>
          <a:bodyPr>
            <a:noAutofit/>
          </a:bodyPr>
          <a:lstStyle/>
          <a:p>
            <a:pPr marL="342900" lvl="0" indent="-342900" algn="l">
              <a:buFont typeface="Wingdings" pitchFamily="2"/>
              <a:buChar char="v"/>
            </a:pPr>
            <a:r>
              <a:rPr lang="fr-FR" sz="240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Les verbes réguliers: </a:t>
            </a:r>
          </a:p>
          <a:p>
            <a:pPr lvl="0" algn="l">
              <a:lnSpc>
                <a:spcPct val="150000"/>
              </a:lnSpc>
            </a:pPr>
            <a:r>
              <a:rPr lang="fr-FR" sz="240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Le</a:t>
            </a:r>
            <a:r>
              <a:rPr lang="fr-FR" sz="240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fr-FR" sz="240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verbe régulier est tout verbe qui garde son radical à n’importe quel temps et avec n’importe quelle personne.</a:t>
            </a:r>
          </a:p>
          <a:p>
            <a:pPr lvl="0" algn="l">
              <a:buFont typeface="Wingdings" pitchFamily="2"/>
              <a:buChar char="v"/>
            </a:pPr>
            <a:r>
              <a:rPr lang="fr-FR" sz="240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Les verbes irréguliers: </a:t>
            </a:r>
          </a:p>
          <a:p>
            <a:pPr lvl="0" algn="l"/>
            <a:r>
              <a:rPr lang="fr-FR" sz="240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Tout verbe qui change son radical ( tout le radical, ou une partie) est un verbe irrégulier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Exemple:   être            je suis - je serai - sois</a:t>
            </a:r>
          </a:p>
          <a:p>
            <a:pPr marL="1828800" lvl="4" indent="0">
              <a:lnSpc>
                <a:spcPct val="200000"/>
              </a:lnSpc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Aller          je vais - j’irai- va </a:t>
            </a:r>
          </a:p>
          <a:p>
            <a:pPr marL="1828800" lvl="4" indent="0">
              <a:lnSpc>
                <a:spcPct val="200000"/>
              </a:lnSpc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Venir         je viens – je viendrais – viens</a:t>
            </a:r>
          </a:p>
          <a:p>
            <a:pPr lvl="0" algn="l"/>
            <a:endParaRPr lang="fr-FR" sz="2400">
              <a:solidFill>
                <a:srgbClr val="000000"/>
              </a:solidFill>
              <a:latin typeface="Times New Roman" pitchFamily="18"/>
              <a:cs typeface="Times New Roman" pitchFamily="18"/>
            </a:endParaRPr>
          </a:p>
          <a:p>
            <a:pPr lvl="0" algn="l"/>
            <a:r>
              <a:rPr lang="fr-FR" sz="240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 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4417650E-C0B4-4373-9DE3-3ADA339B116D}"/>
              </a:ext>
            </a:extLst>
          </p:cNvPr>
          <p:cNvSpPr/>
          <p:nvPr/>
        </p:nvSpPr>
        <p:spPr>
          <a:xfrm>
            <a:off x="2869809" y="3615397"/>
            <a:ext cx="633046" cy="1969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31700154-EC30-4272-BFCF-1A4BD5989495}"/>
              </a:ext>
            </a:extLst>
          </p:cNvPr>
          <p:cNvSpPr/>
          <p:nvPr/>
        </p:nvSpPr>
        <p:spPr>
          <a:xfrm>
            <a:off x="2940147" y="4386776"/>
            <a:ext cx="633046" cy="1969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6EC2F542-8BC0-4A73-A3FA-05106405B97D}"/>
              </a:ext>
            </a:extLst>
          </p:cNvPr>
          <p:cNvSpPr/>
          <p:nvPr/>
        </p:nvSpPr>
        <p:spPr>
          <a:xfrm>
            <a:off x="2940147" y="5231264"/>
            <a:ext cx="633046" cy="1969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3DF6DD35-CB0D-414E-8035-07F4E4D079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85853" y="487283"/>
            <a:ext cx="7474525" cy="815041"/>
          </a:xfrm>
        </p:spPr>
        <p:txBody>
          <a:bodyPr/>
          <a:lstStyle/>
          <a:p>
            <a:pPr lvl="0"/>
            <a:r>
              <a:rPr lang="fr-FR" sz="2800">
                <a:solidFill>
                  <a:srgbClr val="FF0000"/>
                </a:solidFill>
              </a:rPr>
              <a:t>Les verbes personnels et impersonnels</a:t>
            </a:r>
          </a:p>
        </p:txBody>
      </p:sp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9B74154E-2824-4B5A-A172-0951512CAB3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87925" y="1413168"/>
            <a:ext cx="11277596" cy="5167740"/>
          </a:xfrm>
        </p:spPr>
        <p:txBody>
          <a:bodyPr/>
          <a:lstStyle/>
          <a:p>
            <a:pPr lvl="1">
              <a:lnSpc>
                <a:spcPct val="80000"/>
              </a:lnSpc>
            </a:pPr>
            <a:r>
              <a:rPr lang="fr-FR" sz="2400">
                <a:solidFill>
                  <a:srgbClr val="0070C0"/>
                </a:solidFill>
                <a:latin typeface="Times New Roman" pitchFamily="18"/>
                <a:cs typeface="Times New Roman" pitchFamily="18"/>
              </a:rPr>
              <a:t>Les verbes personnels: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>
                <a:solidFill>
                  <a:srgbClr val="0D0D0D"/>
                </a:solidFill>
                <a:latin typeface="Times New Roman" pitchFamily="18"/>
                <a:cs typeface="Times New Roman" pitchFamily="18"/>
              </a:rPr>
              <a:t>Ce sont les verbes qui se conjuguent avec toutes les personnes.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>
                <a:solidFill>
                  <a:srgbClr val="0D0D0D"/>
                </a:solidFill>
                <a:latin typeface="Times New Roman" pitchFamily="18"/>
                <a:cs typeface="Times New Roman" pitchFamily="18"/>
              </a:rPr>
              <a:t>Exemple: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>
                <a:solidFill>
                  <a:srgbClr val="0D0D0D"/>
                </a:solidFill>
                <a:latin typeface="Times New Roman" pitchFamily="18"/>
                <a:cs typeface="Times New Roman" pitchFamily="18"/>
              </a:rPr>
              <a:t>Marcher         je marche, tu marches , il/elle marche…. </a:t>
            </a:r>
          </a:p>
          <a:p>
            <a:pPr lvl="1">
              <a:lnSpc>
                <a:spcPct val="80000"/>
              </a:lnSpc>
            </a:pPr>
            <a:r>
              <a:rPr lang="fr-FR" sz="2400">
                <a:solidFill>
                  <a:srgbClr val="0070C0"/>
                </a:solidFill>
                <a:latin typeface="Times New Roman" pitchFamily="18"/>
                <a:cs typeface="Times New Roman" pitchFamily="18"/>
              </a:rPr>
              <a:t>Les verbes impersonnels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Ce sont les verbes qui ne se conjuguent qu’avec la troisième personne.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Exemple: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Pleuvoir         Il pleut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Falloir            Il faut</a:t>
            </a:r>
          </a:p>
          <a:p>
            <a:pPr lvl="1">
              <a:lnSpc>
                <a:spcPct val="80000"/>
              </a:lnSpc>
            </a:pPr>
            <a:r>
              <a:rPr lang="fr-FR" sz="2400">
                <a:solidFill>
                  <a:srgbClr val="0070C0"/>
                </a:solidFill>
                <a:latin typeface="Times New Roman" pitchFamily="18"/>
                <a:cs typeface="Times New Roman" pitchFamily="18"/>
              </a:rPr>
              <a:t>Les verbes défectifs: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Certains verbes ne sont, dans l’usage courant, employés qu’à certains modes  et à certains temps. Ces verbes à la conjugaison incomplète sont dits verbes défectifs.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Ainsi: choir, gésir, quérir…</a:t>
            </a:r>
          </a:p>
        </p:txBody>
      </p:sp>
      <p:cxnSp>
        <p:nvCxnSpPr>
          <p:cNvPr id="4" name="Connecteur droit avec flèche 7">
            <a:extLst>
              <a:ext uri="{FF2B5EF4-FFF2-40B4-BE49-F238E27FC236}">
                <a16:creationId xmlns:a16="http://schemas.microsoft.com/office/drawing/2014/main" id="{EAD3383E-2F39-4378-858F-B804B33971AD}"/>
              </a:ext>
            </a:extLst>
          </p:cNvPr>
          <p:cNvCxnSpPr/>
          <p:nvPr/>
        </p:nvCxnSpPr>
        <p:spPr>
          <a:xfrm>
            <a:off x="1683328" y="2874818"/>
            <a:ext cx="429493" cy="0"/>
          </a:xfrm>
          <a:prstGeom prst="straightConnector1">
            <a:avLst/>
          </a:prstGeom>
          <a:noFill/>
          <a:ln w="9528" cap="flat">
            <a:solidFill>
              <a:srgbClr val="C4220D"/>
            </a:solidFill>
            <a:prstDash val="solid"/>
            <a:miter/>
            <a:tailEnd type="arrow"/>
          </a:ln>
        </p:spPr>
      </p:cxnSp>
      <p:cxnSp>
        <p:nvCxnSpPr>
          <p:cNvPr id="5" name="Connecteur droit avec flèche 9">
            <a:extLst>
              <a:ext uri="{FF2B5EF4-FFF2-40B4-BE49-F238E27FC236}">
                <a16:creationId xmlns:a16="http://schemas.microsoft.com/office/drawing/2014/main" id="{488F16D3-5F02-4A1A-8854-3E1FA4B77060}"/>
              </a:ext>
            </a:extLst>
          </p:cNvPr>
          <p:cNvCxnSpPr/>
          <p:nvPr/>
        </p:nvCxnSpPr>
        <p:spPr>
          <a:xfrm>
            <a:off x="1683328" y="4447303"/>
            <a:ext cx="346365" cy="0"/>
          </a:xfrm>
          <a:prstGeom prst="straightConnector1">
            <a:avLst/>
          </a:prstGeom>
          <a:noFill/>
          <a:ln w="9528" cap="flat">
            <a:solidFill>
              <a:srgbClr val="C4220D"/>
            </a:solidFill>
            <a:prstDash val="solid"/>
            <a:miter/>
            <a:tailEnd type="arrow"/>
          </a:ln>
        </p:spPr>
      </p:cxnSp>
      <p:cxnSp>
        <p:nvCxnSpPr>
          <p:cNvPr id="6" name="Connecteur droit avec flèche 11">
            <a:extLst>
              <a:ext uri="{FF2B5EF4-FFF2-40B4-BE49-F238E27FC236}">
                <a16:creationId xmlns:a16="http://schemas.microsoft.com/office/drawing/2014/main" id="{968A8501-9E2E-4CC1-BDEC-0488F4710F41}"/>
              </a:ext>
            </a:extLst>
          </p:cNvPr>
          <p:cNvCxnSpPr/>
          <p:nvPr/>
        </p:nvCxnSpPr>
        <p:spPr>
          <a:xfrm>
            <a:off x="1683328" y="4876796"/>
            <a:ext cx="346365" cy="0"/>
          </a:xfrm>
          <a:prstGeom prst="straightConnector1">
            <a:avLst/>
          </a:prstGeom>
          <a:noFill/>
          <a:ln w="9528" cap="flat">
            <a:solidFill>
              <a:srgbClr val="C4220D"/>
            </a:solidFill>
            <a:prstDash val="solid"/>
            <a:miter/>
            <a:tailEnd type="arrow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0AE255-57A1-4FC8-9AB9-C1E44D660D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40842" y="0"/>
            <a:ext cx="5660044" cy="1293025"/>
          </a:xfrm>
        </p:spPr>
        <p:txBody>
          <a:bodyPr/>
          <a:lstStyle/>
          <a:p>
            <a:pPr lvl="0"/>
            <a:r>
              <a:rPr lang="fr-FR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les auxiliaires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D02FBB-0FA6-4D65-BE47-9FED70B0A7D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5800" y="1139250"/>
            <a:ext cx="10991536" cy="5079437"/>
          </a:xfrm>
        </p:spPr>
        <p:txBody>
          <a:bodyPr/>
          <a:lstStyle/>
          <a:p>
            <a:pPr lvl="0"/>
            <a:r>
              <a:rPr lang="fr-FR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Avoir</a:t>
            </a:r>
            <a:r>
              <a:rPr lang="fr-FR">
                <a:latin typeface="Times New Roman" pitchFamily="18"/>
                <a:cs typeface="Times New Roman" pitchFamily="18"/>
              </a:rPr>
              <a:t> et </a:t>
            </a:r>
            <a:r>
              <a:rPr lang="fr-FR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être</a:t>
            </a:r>
            <a:r>
              <a:rPr lang="fr-FR">
                <a:latin typeface="Times New Roman" pitchFamily="18"/>
                <a:cs typeface="Times New Roman" pitchFamily="18"/>
              </a:rPr>
              <a:t> peuvent s’employer pour un même verbe selon que l’on veut exprimer une action ( il a débordé la défense adverse) ou un état ( la défense  adverse est débordée), ou bien en fonction des différents sens que peut avoir un verbe.</a:t>
            </a:r>
          </a:p>
          <a:p>
            <a:pPr lvl="0"/>
            <a:r>
              <a:rPr lang="fr-FR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Avoir</a:t>
            </a:r>
            <a:r>
              <a:rPr lang="fr-FR">
                <a:latin typeface="Times New Roman" pitchFamily="18"/>
                <a:cs typeface="Times New Roman" pitchFamily="18"/>
              </a:rPr>
              <a:t> et </a:t>
            </a:r>
            <a:r>
              <a:rPr lang="fr-FR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être</a:t>
            </a:r>
            <a:r>
              <a:rPr lang="fr-FR">
                <a:latin typeface="Times New Roman" pitchFamily="18"/>
                <a:cs typeface="Times New Roman" pitchFamily="18"/>
              </a:rPr>
              <a:t> ont aussi un emploi non auxiliaire: J’ai peur, Elles sont belles.</a:t>
            </a:r>
          </a:p>
          <a:p>
            <a:pPr lvl="0"/>
            <a:r>
              <a:rPr lang="fr-FR">
                <a:latin typeface="Times New Roman" pitchFamily="18"/>
                <a:cs typeface="Times New Roman" pitchFamily="18"/>
              </a:rPr>
              <a:t>Certains verbes peuvent avoir la fonction d'auxiliaires. On les appelle </a:t>
            </a:r>
            <a:r>
              <a:rPr lang="fr-FR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"</a:t>
            </a:r>
            <a:r>
              <a:rPr lang="fr-FR" b="1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semi-auxiliaires</a:t>
            </a:r>
            <a:r>
              <a:rPr lang="fr-FR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".</a:t>
            </a:r>
            <a:br>
              <a:rPr lang="fr-FR">
                <a:latin typeface="Times New Roman" pitchFamily="18"/>
                <a:cs typeface="Times New Roman" pitchFamily="18"/>
              </a:rPr>
            </a:br>
            <a:r>
              <a:rPr lang="fr-FR">
                <a:latin typeface="Times New Roman" pitchFamily="18"/>
                <a:cs typeface="Times New Roman" pitchFamily="18"/>
              </a:rPr>
              <a:t>Ils sont conjugués et toujours suivis d'un verbe à </a:t>
            </a:r>
            <a:r>
              <a:rPr lang="fr-FR" b="1">
                <a:latin typeface="Times New Roman" pitchFamily="18"/>
                <a:cs typeface="Times New Roman" pitchFamily="18"/>
                <a:hlinkClick r:id="rId2"/>
              </a:rPr>
              <a:t>l'infinitif</a:t>
            </a:r>
            <a:r>
              <a:rPr lang="fr-FR">
                <a:latin typeface="Times New Roman" pitchFamily="18"/>
                <a:cs typeface="Times New Roman" pitchFamily="18"/>
              </a:rPr>
              <a:t>, parfois précédé d'une </a:t>
            </a:r>
            <a:r>
              <a:rPr lang="fr-FR" b="1">
                <a:latin typeface="Times New Roman" pitchFamily="18"/>
                <a:cs typeface="Times New Roman" pitchFamily="18"/>
                <a:hlinkClick r:id="rId3"/>
              </a:rPr>
              <a:t>préposition</a:t>
            </a:r>
            <a:r>
              <a:rPr lang="fr-FR">
                <a:latin typeface="Times New Roman" pitchFamily="18"/>
                <a:cs typeface="Times New Roman" pitchFamily="18"/>
              </a:rPr>
              <a:t>.</a:t>
            </a:r>
            <a:br>
              <a:rPr lang="fr-FR">
                <a:latin typeface="Times New Roman" pitchFamily="18"/>
                <a:cs typeface="Times New Roman" pitchFamily="18"/>
              </a:rPr>
            </a:br>
            <a:r>
              <a:rPr lang="fr-FR" u="sng">
                <a:latin typeface="Times New Roman" pitchFamily="18"/>
                <a:cs typeface="Times New Roman" pitchFamily="18"/>
              </a:rPr>
              <a:t>Exemples</a:t>
            </a:r>
            <a:r>
              <a:rPr lang="fr-FR">
                <a:latin typeface="Times New Roman" pitchFamily="18"/>
                <a:cs typeface="Times New Roman" pitchFamily="18"/>
              </a:rPr>
              <a:t> :</a:t>
            </a:r>
            <a:br>
              <a:rPr lang="fr-FR">
                <a:latin typeface="Times New Roman" pitchFamily="18"/>
                <a:cs typeface="Times New Roman" pitchFamily="18"/>
              </a:rPr>
            </a:br>
            <a:r>
              <a:rPr lang="fr-FR">
                <a:latin typeface="Times New Roman" pitchFamily="18"/>
                <a:cs typeface="Times New Roman" pitchFamily="18"/>
              </a:rPr>
              <a:t>- Les animaux </a:t>
            </a:r>
            <a:r>
              <a:rPr lang="fr-FR" b="1">
                <a:latin typeface="Times New Roman" pitchFamily="18"/>
                <a:cs typeface="Times New Roman" pitchFamily="18"/>
              </a:rPr>
              <a:t>doivent</a:t>
            </a:r>
            <a:r>
              <a:rPr lang="fr-FR">
                <a:latin typeface="Times New Roman" pitchFamily="18"/>
                <a:cs typeface="Times New Roman" pitchFamily="18"/>
              </a:rPr>
              <a:t> fuir l'incendie</a:t>
            </a:r>
            <a:br>
              <a:rPr lang="fr-FR">
                <a:latin typeface="Times New Roman" pitchFamily="18"/>
                <a:cs typeface="Times New Roman" pitchFamily="18"/>
              </a:rPr>
            </a:br>
            <a:r>
              <a:rPr lang="fr-FR">
                <a:latin typeface="Times New Roman" pitchFamily="18"/>
                <a:cs typeface="Times New Roman" pitchFamily="18"/>
              </a:rPr>
              <a:t>- Les animaux </a:t>
            </a:r>
            <a:r>
              <a:rPr lang="fr-FR" b="1">
                <a:latin typeface="Times New Roman" pitchFamily="18"/>
                <a:cs typeface="Times New Roman" pitchFamily="18"/>
              </a:rPr>
              <a:t>viennent</a:t>
            </a:r>
            <a:r>
              <a:rPr lang="fr-FR">
                <a:latin typeface="Times New Roman" pitchFamily="18"/>
                <a:cs typeface="Times New Roman" pitchFamily="18"/>
              </a:rPr>
              <a:t> de quitter la forêt</a:t>
            </a:r>
            <a:br>
              <a:rPr lang="fr-FR">
                <a:latin typeface="Times New Roman" pitchFamily="18"/>
                <a:cs typeface="Times New Roman" pitchFamily="18"/>
              </a:rPr>
            </a:br>
            <a:r>
              <a:rPr lang="fr-FR">
                <a:latin typeface="Times New Roman" pitchFamily="18"/>
                <a:cs typeface="Times New Roman" pitchFamily="18"/>
              </a:rPr>
              <a:t>- Les animaux </a:t>
            </a:r>
            <a:r>
              <a:rPr lang="fr-FR" b="1">
                <a:latin typeface="Times New Roman" pitchFamily="18"/>
                <a:cs typeface="Times New Roman" pitchFamily="18"/>
              </a:rPr>
              <a:t>peuvent</a:t>
            </a:r>
            <a:r>
              <a:rPr lang="fr-FR">
                <a:latin typeface="Times New Roman" pitchFamily="18"/>
                <a:cs typeface="Times New Roman" pitchFamily="18"/>
              </a:rPr>
              <a:t> regagner leurs abris.</a:t>
            </a:r>
          </a:p>
          <a:p>
            <a:pPr lvl="0"/>
            <a:r>
              <a:rPr lang="fr-FR">
                <a:latin typeface="Times New Roman" pitchFamily="18"/>
                <a:cs typeface="Times New Roman" pitchFamily="18"/>
              </a:rPr>
              <a:t>Les semi-auxiliaires sont </a:t>
            </a:r>
            <a:r>
              <a:rPr lang="fr-FR" b="1" i="1">
                <a:latin typeface="Times New Roman" pitchFamily="18"/>
                <a:cs typeface="Times New Roman" pitchFamily="18"/>
                <a:hlinkClick r:id="rId4"/>
              </a:rPr>
              <a:t>aller</a:t>
            </a:r>
            <a:r>
              <a:rPr lang="fr-FR" i="1">
                <a:latin typeface="Times New Roman" pitchFamily="18"/>
                <a:cs typeface="Times New Roman" pitchFamily="18"/>
              </a:rPr>
              <a:t>, </a:t>
            </a:r>
            <a:r>
              <a:rPr lang="fr-FR" b="1" i="1">
                <a:latin typeface="Times New Roman" pitchFamily="18"/>
                <a:cs typeface="Times New Roman" pitchFamily="18"/>
                <a:hlinkClick r:id="rId5"/>
              </a:rPr>
              <a:t>venir</a:t>
            </a:r>
            <a:r>
              <a:rPr lang="fr-FR" i="1">
                <a:latin typeface="Times New Roman" pitchFamily="18"/>
                <a:cs typeface="Times New Roman" pitchFamily="18"/>
              </a:rPr>
              <a:t>, </a:t>
            </a:r>
            <a:r>
              <a:rPr lang="fr-FR" b="1" i="1">
                <a:latin typeface="Times New Roman" pitchFamily="18"/>
                <a:cs typeface="Times New Roman" pitchFamily="18"/>
                <a:hlinkClick r:id="rId6"/>
              </a:rPr>
              <a:t>savoir</a:t>
            </a:r>
            <a:r>
              <a:rPr lang="fr-FR" i="1">
                <a:latin typeface="Times New Roman" pitchFamily="18"/>
                <a:cs typeface="Times New Roman" pitchFamily="18"/>
              </a:rPr>
              <a:t>, </a:t>
            </a:r>
            <a:r>
              <a:rPr lang="fr-FR" b="1" i="1">
                <a:latin typeface="Times New Roman" pitchFamily="18"/>
                <a:cs typeface="Times New Roman" pitchFamily="18"/>
                <a:hlinkClick r:id="rId7"/>
              </a:rPr>
              <a:t>vouloir</a:t>
            </a:r>
            <a:r>
              <a:rPr lang="fr-FR" i="1">
                <a:latin typeface="Times New Roman" pitchFamily="18"/>
                <a:cs typeface="Times New Roman" pitchFamily="18"/>
              </a:rPr>
              <a:t>, </a:t>
            </a:r>
            <a:r>
              <a:rPr lang="fr-FR" b="1" i="1">
                <a:latin typeface="Times New Roman" pitchFamily="18"/>
                <a:cs typeface="Times New Roman" pitchFamily="18"/>
                <a:hlinkClick r:id="rId8"/>
              </a:rPr>
              <a:t>faire</a:t>
            </a:r>
            <a:r>
              <a:rPr lang="fr-FR" i="1">
                <a:latin typeface="Times New Roman" pitchFamily="18"/>
                <a:cs typeface="Times New Roman" pitchFamily="18"/>
              </a:rPr>
              <a:t>, </a:t>
            </a:r>
            <a:r>
              <a:rPr lang="fr-FR" b="1" i="1">
                <a:latin typeface="Times New Roman" pitchFamily="18"/>
                <a:cs typeface="Times New Roman" pitchFamily="18"/>
                <a:hlinkClick r:id="rId9"/>
              </a:rPr>
              <a:t>devoir</a:t>
            </a:r>
            <a:r>
              <a:rPr lang="fr-FR">
                <a:latin typeface="Times New Roman" pitchFamily="18"/>
                <a:cs typeface="Times New Roman" pitchFamily="18"/>
              </a:rPr>
              <a:t> et </a:t>
            </a:r>
            <a:r>
              <a:rPr lang="fr-FR" b="1" i="1">
                <a:latin typeface="Times New Roman" pitchFamily="18"/>
                <a:cs typeface="Times New Roman" pitchFamily="18"/>
                <a:hlinkClick r:id="rId10"/>
              </a:rPr>
              <a:t>pouvoir</a:t>
            </a:r>
            <a:r>
              <a:rPr lang="fr-FR" i="1">
                <a:latin typeface="Times New Roman" pitchFamily="18"/>
                <a:cs typeface="Times New Roman" pitchFamily="18"/>
              </a:rPr>
              <a:t>.</a:t>
            </a:r>
          </a:p>
          <a:p>
            <a:pPr lvl="0"/>
            <a:r>
              <a:rPr lang="fr-FR">
                <a:latin typeface="Times New Roman" pitchFamily="18"/>
                <a:cs typeface="Times New Roman" pitchFamily="18"/>
              </a:rPr>
              <a:t> Le verbe </a:t>
            </a:r>
            <a:r>
              <a:rPr lang="fr-FR" b="1" i="1">
                <a:latin typeface="Times New Roman" pitchFamily="18"/>
                <a:cs typeface="Times New Roman" pitchFamily="18"/>
                <a:hlinkClick r:id="rId4"/>
              </a:rPr>
              <a:t>aller</a:t>
            </a:r>
            <a:r>
              <a:rPr lang="fr-FR">
                <a:latin typeface="Times New Roman" pitchFamily="18"/>
                <a:cs typeface="Times New Roman" pitchFamily="18"/>
              </a:rPr>
              <a:t> est le semi-auxiliaire le plus utilisé, car il permet la construction du </a:t>
            </a:r>
            <a:r>
              <a:rPr lang="fr-FR" b="1">
                <a:latin typeface="Times New Roman" pitchFamily="18"/>
                <a:cs typeface="Times New Roman" pitchFamily="18"/>
                <a:hlinkClick r:id="rId11"/>
              </a:rPr>
              <a:t>futur proche</a:t>
            </a:r>
            <a:r>
              <a:rPr lang="fr-FR">
                <a:latin typeface="Times New Roman" pitchFamily="18"/>
                <a:cs typeface="Times New Roman" pitchFamily="18"/>
              </a:rPr>
              <a:t>.</a:t>
            </a:r>
            <a:br>
              <a:rPr lang="fr-FR">
                <a:latin typeface="Times New Roman" pitchFamily="18"/>
                <a:cs typeface="Times New Roman" pitchFamily="18"/>
              </a:rPr>
            </a:br>
            <a:r>
              <a:rPr lang="fr-FR" u="sng">
                <a:latin typeface="Times New Roman" pitchFamily="18"/>
                <a:cs typeface="Times New Roman" pitchFamily="18"/>
              </a:rPr>
              <a:t>Exemple</a:t>
            </a:r>
            <a:r>
              <a:rPr lang="fr-FR">
                <a:latin typeface="Times New Roman" pitchFamily="18"/>
                <a:cs typeface="Times New Roman" pitchFamily="18"/>
              </a:rPr>
              <a:t> : </a:t>
            </a:r>
            <a:r>
              <a:rPr lang="fr-FR" i="1">
                <a:latin typeface="Times New Roman" pitchFamily="18"/>
                <a:cs typeface="Times New Roman" pitchFamily="18"/>
              </a:rPr>
              <a:t>Nous </a:t>
            </a:r>
            <a:r>
              <a:rPr lang="fr-FR" b="1" i="1">
                <a:latin typeface="Times New Roman" pitchFamily="18"/>
                <a:cs typeface="Times New Roman" pitchFamily="18"/>
              </a:rPr>
              <a:t>allons</a:t>
            </a:r>
            <a:r>
              <a:rPr lang="fr-FR" i="1">
                <a:latin typeface="Times New Roman" pitchFamily="18"/>
                <a:cs typeface="Times New Roman" pitchFamily="18"/>
              </a:rPr>
              <a:t> partir dans cinq minutes.</a:t>
            </a:r>
            <a:endParaRPr lang="fr-FR">
              <a:latin typeface="Times New Roman" pitchFamily="18"/>
              <a:cs typeface="Times New Roman" pitchFamily="18"/>
            </a:endParaRPr>
          </a:p>
          <a:p>
            <a:pPr lvl="0"/>
            <a:endParaRPr lang="fr-FR"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0C74D9-8523-4373-9F19-B06650C770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68981" y="-7196"/>
            <a:ext cx="4953003" cy="1032430"/>
          </a:xfrm>
        </p:spPr>
        <p:txBody>
          <a:bodyPr anchorCtr="1"/>
          <a:lstStyle/>
          <a:p>
            <a:pPr lvl="0" algn="ctr"/>
            <a:r>
              <a:rPr lang="fr-FR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Les modes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2B1822-63DF-495C-9BA9-F2352BF5F4E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76743" y="1220202"/>
            <a:ext cx="10820396" cy="5193444"/>
          </a:xfrm>
        </p:spPr>
        <p:txBody>
          <a:bodyPr/>
          <a:lstStyle/>
          <a:p>
            <a:pPr marL="457200" lvl="0" indent="-457200">
              <a:buFont typeface="Century Gothic"/>
              <a:buAutoNum type="arabicPeriod"/>
            </a:pPr>
            <a:r>
              <a:rPr lang="fr-FR" b="1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les modes impersonnels:</a:t>
            </a:r>
          </a:p>
          <a:p>
            <a:pPr marL="457200" lvl="0" indent="-457200">
              <a:buFont typeface="Century Gothic"/>
              <a:buAutoNum type="alphaLcParenR"/>
            </a:pPr>
            <a:r>
              <a:rPr lang="fr-FR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Le mode infinitif: </a:t>
            </a:r>
            <a:r>
              <a:rPr lang="fr-FR">
                <a:latin typeface="Times New Roman" pitchFamily="18"/>
                <a:cs typeface="Times New Roman" pitchFamily="18"/>
              </a:rPr>
              <a:t>c’est le mode impersonnel qui exprime d’une manière indeterminée ( ou générale) l’idée marquée par le verbe.</a:t>
            </a:r>
          </a:p>
          <a:p>
            <a:pPr marL="0" lvl="0" indent="0">
              <a:buNone/>
            </a:pPr>
            <a:r>
              <a:rPr lang="fr-FR">
                <a:latin typeface="Times New Roman" pitchFamily="18"/>
                <a:cs typeface="Times New Roman" pitchFamily="18"/>
              </a:rPr>
              <a:t>Exemple : apprendre est possible à tout âge.</a:t>
            </a:r>
          </a:p>
          <a:p>
            <a:pPr marL="0" lvl="0" indent="0">
              <a:buNone/>
            </a:pPr>
            <a:r>
              <a:rPr lang="fr-FR">
                <a:latin typeface="Times New Roman" pitchFamily="18"/>
                <a:cs typeface="Times New Roman" pitchFamily="18"/>
              </a:rPr>
              <a:t>Il y’a trois formes de verbes à l’infinitif présent, qu’on appelle des groupes.</a:t>
            </a:r>
          </a:p>
          <a:p>
            <a:pPr lvl="0">
              <a:buFont typeface="Wingdings" pitchFamily="2"/>
              <a:buChar char="§"/>
            </a:pPr>
            <a:r>
              <a:rPr lang="fr-FR">
                <a:latin typeface="Times New Roman" pitchFamily="18"/>
                <a:cs typeface="Times New Roman" pitchFamily="18"/>
              </a:rPr>
              <a:t> </a:t>
            </a:r>
            <a:r>
              <a:rPr lang="fr-FR" b="1">
                <a:latin typeface="Times New Roman" pitchFamily="18"/>
                <a:cs typeface="Times New Roman" pitchFamily="18"/>
              </a:rPr>
              <a:t>Les verbes du 1</a:t>
            </a:r>
            <a:r>
              <a:rPr lang="fr-FR" b="1" baseline="30000">
                <a:latin typeface="Times New Roman" pitchFamily="18"/>
                <a:cs typeface="Times New Roman" pitchFamily="18"/>
              </a:rPr>
              <a:t>er</a:t>
            </a:r>
            <a:r>
              <a:rPr lang="fr-FR" b="1">
                <a:latin typeface="Times New Roman" pitchFamily="18"/>
                <a:cs typeface="Times New Roman" pitchFamily="18"/>
              </a:rPr>
              <a:t> groupe: </a:t>
            </a:r>
            <a:r>
              <a:rPr lang="fr-FR">
                <a:latin typeface="Times New Roman" pitchFamily="18"/>
                <a:cs typeface="Times New Roman" pitchFamily="18"/>
              </a:rPr>
              <a:t>ceux sont les verbes terminés en </a:t>
            </a:r>
            <a:r>
              <a:rPr lang="fr-FR" b="1">
                <a:latin typeface="Times New Roman" pitchFamily="18"/>
                <a:cs typeface="Times New Roman" pitchFamily="18"/>
              </a:rPr>
              <a:t>er</a:t>
            </a:r>
            <a:r>
              <a:rPr lang="fr-FR">
                <a:latin typeface="Times New Roman" pitchFamily="18"/>
                <a:cs typeface="Times New Roman" pitchFamily="18"/>
              </a:rPr>
              <a:t> à l’infinitif et par </a:t>
            </a:r>
            <a:r>
              <a:rPr lang="fr-FR" b="1">
                <a:latin typeface="Times New Roman" pitchFamily="18"/>
                <a:cs typeface="Times New Roman" pitchFamily="18"/>
              </a:rPr>
              <a:t>e</a:t>
            </a:r>
            <a:r>
              <a:rPr lang="fr-FR">
                <a:latin typeface="Times New Roman" pitchFamily="18"/>
                <a:cs typeface="Times New Roman" pitchFamily="18"/>
              </a:rPr>
              <a:t> à la première personne du présent de l’indicatif: aimer, j’aime.</a:t>
            </a:r>
          </a:p>
          <a:p>
            <a:pPr lvl="0">
              <a:buFont typeface="Wingdings" pitchFamily="2"/>
              <a:buChar char="§"/>
            </a:pPr>
            <a:r>
              <a:rPr lang="fr-FR" b="1">
                <a:latin typeface="Times New Roman" pitchFamily="18"/>
                <a:cs typeface="Times New Roman" pitchFamily="18"/>
              </a:rPr>
              <a:t>Les verbes du deuxième groupe</a:t>
            </a:r>
            <a:r>
              <a:rPr lang="fr-FR">
                <a:latin typeface="Times New Roman" pitchFamily="18"/>
                <a:cs typeface="Times New Roman" pitchFamily="18"/>
              </a:rPr>
              <a:t>: ceux sont les verbes terminés par </a:t>
            </a:r>
            <a:r>
              <a:rPr lang="fr-FR" b="1">
                <a:latin typeface="Times New Roman" pitchFamily="18"/>
                <a:cs typeface="Times New Roman" pitchFamily="18"/>
              </a:rPr>
              <a:t>ir</a:t>
            </a:r>
            <a:r>
              <a:rPr lang="fr-FR">
                <a:latin typeface="Times New Roman" pitchFamily="18"/>
                <a:cs typeface="Times New Roman" pitchFamily="18"/>
              </a:rPr>
              <a:t> et ayant l’indicatif présent en </a:t>
            </a:r>
            <a:r>
              <a:rPr lang="fr-FR" b="1">
                <a:latin typeface="Times New Roman" pitchFamily="18"/>
                <a:cs typeface="Times New Roman" pitchFamily="18"/>
              </a:rPr>
              <a:t>is </a:t>
            </a:r>
            <a:r>
              <a:rPr lang="fr-FR">
                <a:latin typeface="Times New Roman" pitchFamily="18"/>
                <a:cs typeface="Times New Roman" pitchFamily="18"/>
              </a:rPr>
              <a:t>et le participe présent en </a:t>
            </a:r>
            <a:r>
              <a:rPr lang="fr-FR" b="1">
                <a:latin typeface="Times New Roman" pitchFamily="18"/>
                <a:cs typeface="Times New Roman" pitchFamily="18"/>
              </a:rPr>
              <a:t>issant: </a:t>
            </a:r>
            <a:r>
              <a:rPr lang="fr-FR">
                <a:latin typeface="Times New Roman" pitchFamily="18"/>
                <a:cs typeface="Times New Roman" pitchFamily="18"/>
              </a:rPr>
              <a:t>finir, je finis, finissant.</a:t>
            </a:r>
          </a:p>
          <a:p>
            <a:pPr lvl="0">
              <a:buFont typeface="Wingdings" pitchFamily="2"/>
              <a:buChar char="§"/>
            </a:pPr>
            <a:r>
              <a:rPr lang="fr-FR" b="1">
                <a:latin typeface="Times New Roman" pitchFamily="18"/>
                <a:cs typeface="Times New Roman" pitchFamily="18"/>
              </a:rPr>
              <a:t>Les verbes du 3eme groupe: </a:t>
            </a:r>
            <a:r>
              <a:rPr lang="fr-FR">
                <a:latin typeface="Times New Roman" pitchFamily="18"/>
                <a:cs typeface="Times New Roman" pitchFamily="18"/>
              </a:rPr>
              <a:t>comprennent tous les autres verbes:</a:t>
            </a:r>
          </a:p>
          <a:p>
            <a:pPr lvl="1"/>
            <a:r>
              <a:rPr lang="fr-FR">
                <a:latin typeface="Times New Roman" pitchFamily="18"/>
                <a:cs typeface="Times New Roman" pitchFamily="18"/>
              </a:rPr>
              <a:t> le verbe aller</a:t>
            </a:r>
          </a:p>
          <a:p>
            <a:pPr lvl="1"/>
            <a:r>
              <a:rPr lang="fr-FR">
                <a:latin typeface="Times New Roman" pitchFamily="18"/>
                <a:cs typeface="Times New Roman" pitchFamily="18"/>
              </a:rPr>
              <a:t>Les verbes en </a:t>
            </a:r>
            <a:r>
              <a:rPr lang="fr-FR" b="1">
                <a:latin typeface="Times New Roman" pitchFamily="18"/>
                <a:cs typeface="Times New Roman" pitchFamily="18"/>
              </a:rPr>
              <a:t>ir</a:t>
            </a:r>
            <a:r>
              <a:rPr lang="fr-FR">
                <a:latin typeface="Times New Roman" pitchFamily="18"/>
                <a:cs typeface="Times New Roman" pitchFamily="18"/>
              </a:rPr>
              <a:t> qui ont le participe présent en </a:t>
            </a:r>
            <a:r>
              <a:rPr lang="fr-FR" b="1">
                <a:latin typeface="Times New Roman" pitchFamily="18"/>
                <a:cs typeface="Times New Roman" pitchFamily="18"/>
              </a:rPr>
              <a:t>ant </a:t>
            </a:r>
            <a:r>
              <a:rPr lang="fr-FR">
                <a:latin typeface="Times New Roman" pitchFamily="18"/>
                <a:cs typeface="Times New Roman" pitchFamily="18"/>
              </a:rPr>
              <a:t>et non en </a:t>
            </a:r>
            <a:r>
              <a:rPr lang="fr-FR" b="1">
                <a:latin typeface="Times New Roman" pitchFamily="18"/>
                <a:cs typeface="Times New Roman" pitchFamily="18"/>
              </a:rPr>
              <a:t>issant: </a:t>
            </a:r>
            <a:r>
              <a:rPr lang="fr-FR">
                <a:latin typeface="Times New Roman" pitchFamily="18"/>
                <a:cs typeface="Times New Roman" pitchFamily="18"/>
              </a:rPr>
              <a:t>cueillir, je cueille, cueillant; partir , je pars, partant.</a:t>
            </a:r>
          </a:p>
          <a:p>
            <a:pPr lvl="1"/>
            <a:r>
              <a:rPr lang="fr-FR">
                <a:latin typeface="Times New Roman" pitchFamily="18"/>
                <a:cs typeface="Times New Roman" pitchFamily="18"/>
              </a:rPr>
              <a:t>Les verbes terminés à l’infinitif en </a:t>
            </a:r>
            <a:r>
              <a:rPr lang="fr-FR" b="1">
                <a:latin typeface="Times New Roman" pitchFamily="18"/>
                <a:cs typeface="Times New Roman" pitchFamily="18"/>
              </a:rPr>
              <a:t>oir</a:t>
            </a:r>
            <a:r>
              <a:rPr lang="fr-FR">
                <a:latin typeface="Times New Roman" pitchFamily="18"/>
                <a:cs typeface="Times New Roman" pitchFamily="18"/>
              </a:rPr>
              <a:t> ou en </a:t>
            </a:r>
            <a:r>
              <a:rPr lang="fr-FR" b="1">
                <a:latin typeface="Times New Roman" pitchFamily="18"/>
                <a:cs typeface="Times New Roman" pitchFamily="18"/>
              </a:rPr>
              <a:t>re</a:t>
            </a:r>
            <a:r>
              <a:rPr lang="fr-FR">
                <a:latin typeface="Times New Roman" pitchFamily="18"/>
                <a:cs typeface="Times New Roman" pitchFamily="18"/>
              </a:rPr>
              <a:t>: recevoir, rendre.</a:t>
            </a:r>
          </a:p>
          <a:p>
            <a:pPr lvl="1"/>
            <a:endParaRPr lang="fr-FR">
              <a:latin typeface="Times New Roman" pitchFamily="18"/>
              <a:cs typeface="Times New Roman" pitchFamily="18"/>
            </a:endParaRPr>
          </a:p>
          <a:p>
            <a:pPr marL="0" lvl="0" indent="0">
              <a:buNone/>
            </a:pPr>
            <a:endParaRPr lang="fr-FR" b="1"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3AEB15A0-4626-4668-95AB-6E14FEA7E33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5800" y="1122215"/>
            <a:ext cx="11035143" cy="5250868"/>
          </a:xfrm>
        </p:spPr>
        <p:txBody>
          <a:bodyPr/>
          <a:lstStyle/>
          <a:p>
            <a:pPr marL="457200" lvl="0" indent="-457200">
              <a:buFont typeface="Century Gothic"/>
              <a:buAutoNum type="alphaLcParenR" startAt="2"/>
            </a:pPr>
            <a:r>
              <a:rPr lang="fr-FR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Le mode participe:</a:t>
            </a:r>
          </a:p>
          <a:p>
            <a:pPr lvl="0">
              <a:lnSpc>
                <a:spcPct val="100000"/>
              </a:lnSpc>
              <a:buFont typeface="Wingdings" pitchFamily="2"/>
              <a:buChar char="§"/>
            </a:pPr>
            <a:r>
              <a:rPr lang="fr-FR" b="1">
                <a:latin typeface="Times New Roman" pitchFamily="18"/>
                <a:cs typeface="Times New Roman" pitchFamily="18"/>
              </a:rPr>
              <a:t>Le participe présent: </a:t>
            </a:r>
            <a:r>
              <a:rPr lang="fr-FR">
                <a:latin typeface="Times New Roman" pitchFamily="18"/>
                <a:cs typeface="Times New Roman" pitchFamily="18"/>
              </a:rPr>
              <a:t>c’est l’expression venant du verbe qui se termine par « </a:t>
            </a:r>
            <a:r>
              <a:rPr lang="fr-FR" b="1">
                <a:latin typeface="Times New Roman" pitchFamily="18"/>
                <a:cs typeface="Times New Roman" pitchFamily="18"/>
              </a:rPr>
              <a:t>ant</a:t>
            </a:r>
            <a:r>
              <a:rPr lang="fr-FR">
                <a:latin typeface="Times New Roman" pitchFamily="18"/>
                <a:cs typeface="Times New Roman" pitchFamily="18"/>
              </a:rPr>
              <a:t> » et qui est invariable.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fr-FR">
                <a:latin typeface="Times New Roman" pitchFamily="18"/>
                <a:cs typeface="Times New Roman" pitchFamily="18"/>
              </a:rPr>
              <a:t>Exemple</a:t>
            </a:r>
            <a:r>
              <a:rPr lang="fr-FR" b="1">
                <a:latin typeface="Times New Roman" pitchFamily="18"/>
                <a:cs typeface="Times New Roman" pitchFamily="18"/>
              </a:rPr>
              <a:t>: </a:t>
            </a:r>
            <a:r>
              <a:rPr lang="fr-FR">
                <a:latin typeface="Times New Roman" pitchFamily="18"/>
                <a:cs typeface="Times New Roman" pitchFamily="18"/>
              </a:rPr>
              <a:t>Intéresser          intéressant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fr-FR">
                <a:latin typeface="Times New Roman" pitchFamily="18"/>
                <a:cs typeface="Times New Roman" pitchFamily="18"/>
              </a:rPr>
              <a:t>                     Grandir            grandissant</a:t>
            </a:r>
          </a:p>
          <a:p>
            <a:pPr lvl="0">
              <a:lnSpc>
                <a:spcPct val="100000"/>
              </a:lnSpc>
              <a:buFont typeface="Wingdings" pitchFamily="2"/>
              <a:buChar char="§"/>
            </a:pPr>
            <a:r>
              <a:rPr lang="fr-FR" b="1">
                <a:latin typeface="Times New Roman" pitchFamily="18"/>
                <a:cs typeface="Times New Roman" pitchFamily="18"/>
              </a:rPr>
              <a:t>Le participe passé: </a:t>
            </a:r>
            <a:r>
              <a:rPr lang="fr-FR">
                <a:latin typeface="Times New Roman" pitchFamily="18"/>
                <a:cs typeface="Times New Roman" pitchFamily="18"/>
              </a:rPr>
              <a:t>c’est la forme que prend le verbe précédé par un auxiliaire.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fr-FR">
                <a:latin typeface="Times New Roman" pitchFamily="18"/>
                <a:cs typeface="Times New Roman" pitchFamily="18"/>
              </a:rPr>
              <a:t>Exemple: Être rentré</a:t>
            </a:r>
          </a:p>
          <a:p>
            <a:pPr marL="1371600" lvl="3" indent="0">
              <a:lnSpc>
                <a:spcPct val="100000"/>
              </a:lnSpc>
              <a:buNone/>
            </a:pPr>
            <a:r>
              <a:rPr lang="fr-FR" sz="2000">
                <a:latin typeface="Times New Roman" pitchFamily="18"/>
                <a:cs typeface="Times New Roman" pitchFamily="18"/>
              </a:rPr>
              <a:t>Avoir fini</a:t>
            </a:r>
          </a:p>
          <a:p>
            <a:pPr lvl="1">
              <a:lnSpc>
                <a:spcPct val="100000"/>
              </a:lnSpc>
              <a:buFont typeface="Wingdings" pitchFamily="2"/>
              <a:buChar char="Ø"/>
            </a:pPr>
            <a:r>
              <a:rPr lang="fr-FR" sz="2400">
                <a:latin typeface="Times New Roman" pitchFamily="18"/>
                <a:cs typeface="Times New Roman" pitchFamily="18"/>
              </a:rPr>
              <a:t>Le participe passé conjugué avec l’auxiliaire « </a:t>
            </a:r>
            <a:r>
              <a:rPr lang="fr-FR" sz="2400" b="1">
                <a:latin typeface="Times New Roman" pitchFamily="18"/>
                <a:cs typeface="Times New Roman" pitchFamily="18"/>
              </a:rPr>
              <a:t>être</a:t>
            </a:r>
            <a:r>
              <a:rPr lang="fr-FR" sz="2400">
                <a:latin typeface="Times New Roman" pitchFamily="18"/>
                <a:cs typeface="Times New Roman" pitchFamily="18"/>
              </a:rPr>
              <a:t> » s’accorde en genre et en nombre avec le sujet. Ex: Elles sont revenues.</a:t>
            </a:r>
          </a:p>
          <a:p>
            <a:pPr lvl="1">
              <a:lnSpc>
                <a:spcPct val="100000"/>
              </a:lnSpc>
              <a:buFont typeface="Wingdings" pitchFamily="2"/>
              <a:buChar char="Ø"/>
            </a:pPr>
            <a:r>
              <a:rPr lang="fr-FR" sz="2400">
                <a:latin typeface="Times New Roman" pitchFamily="18"/>
                <a:cs typeface="Times New Roman" pitchFamily="18"/>
              </a:rPr>
              <a:t>Le participe passé conjugué avec l’auxiliaire « </a:t>
            </a:r>
            <a:r>
              <a:rPr lang="fr-FR" sz="2400" b="1">
                <a:latin typeface="Times New Roman" pitchFamily="18"/>
                <a:cs typeface="Times New Roman" pitchFamily="18"/>
              </a:rPr>
              <a:t>avoir</a:t>
            </a:r>
            <a:r>
              <a:rPr lang="fr-FR" sz="2400">
                <a:latin typeface="Times New Roman" pitchFamily="18"/>
                <a:cs typeface="Times New Roman" pitchFamily="18"/>
              </a:rPr>
              <a:t> »  reste invariable, sauf si le verbe a un complément d’objet direct placé avant lui. Ex : Avez-vous trouvé la solution?</a:t>
            </a:r>
          </a:p>
        </p:txBody>
      </p:sp>
      <p:cxnSp>
        <p:nvCxnSpPr>
          <p:cNvPr id="3" name="Connecteur droit avec flèche 5">
            <a:extLst>
              <a:ext uri="{FF2B5EF4-FFF2-40B4-BE49-F238E27FC236}">
                <a16:creationId xmlns:a16="http://schemas.microsoft.com/office/drawing/2014/main" id="{AC348A4F-A51C-4CE9-AF65-4D713383EDF4}"/>
              </a:ext>
            </a:extLst>
          </p:cNvPr>
          <p:cNvCxnSpPr/>
          <p:nvPr/>
        </p:nvCxnSpPr>
        <p:spPr>
          <a:xfrm>
            <a:off x="3380509" y="2438403"/>
            <a:ext cx="457200" cy="0"/>
          </a:xfrm>
          <a:prstGeom prst="straightConnector1">
            <a:avLst/>
          </a:prstGeom>
          <a:noFill/>
          <a:ln w="9528" cap="flat">
            <a:solidFill>
              <a:srgbClr val="C4220D"/>
            </a:solidFill>
            <a:prstDash val="solid"/>
            <a:miter/>
            <a:tailEnd type="arrow"/>
          </a:ln>
        </p:spPr>
      </p:cxnSp>
      <p:cxnSp>
        <p:nvCxnSpPr>
          <p:cNvPr id="4" name="Connecteur droit avec flèche 7">
            <a:extLst>
              <a:ext uri="{FF2B5EF4-FFF2-40B4-BE49-F238E27FC236}">
                <a16:creationId xmlns:a16="http://schemas.microsoft.com/office/drawing/2014/main" id="{8E759B71-A221-42C8-BB7B-DB62139BB327}"/>
              </a:ext>
            </a:extLst>
          </p:cNvPr>
          <p:cNvCxnSpPr/>
          <p:nvPr/>
        </p:nvCxnSpPr>
        <p:spPr>
          <a:xfrm>
            <a:off x="3380509" y="2867887"/>
            <a:ext cx="457200" cy="0"/>
          </a:xfrm>
          <a:prstGeom prst="straightConnector1">
            <a:avLst/>
          </a:prstGeom>
          <a:noFill/>
          <a:ln w="9528" cap="flat">
            <a:solidFill>
              <a:srgbClr val="C4220D"/>
            </a:solidFill>
            <a:prstDash val="solid"/>
            <a:miter/>
            <a:tailEnd type="arrow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A8CFD5F-3C86-4FF4-BA96-FE84347097D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49931" y="1288471"/>
            <a:ext cx="10377059" cy="5221159"/>
          </a:xfrm>
        </p:spPr>
        <p:txBody>
          <a:bodyPr/>
          <a:lstStyle/>
          <a:p>
            <a:pPr marL="457200" lvl="0" indent="-457200">
              <a:buFont typeface="Century Gothic"/>
              <a:buAutoNum type="alphaLcParenR" startAt="3"/>
            </a:pPr>
            <a:r>
              <a:rPr lang="fr-FR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Le gérondif: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On appelle gérondif l’ensemble formé par la préposition « </a:t>
            </a:r>
            <a:r>
              <a:rPr lang="fr-FR" sz="2400" b="1">
                <a:latin typeface="Times New Roman" pitchFamily="18"/>
                <a:cs typeface="Times New Roman" pitchFamily="18"/>
              </a:rPr>
              <a:t>en</a:t>
            </a:r>
            <a:r>
              <a:rPr lang="fr-FR" sz="2400">
                <a:latin typeface="Times New Roman" pitchFamily="18"/>
                <a:cs typeface="Times New Roman" pitchFamily="18"/>
              </a:rPr>
              <a:t> » et une forme verbale en « </a:t>
            </a:r>
            <a:r>
              <a:rPr lang="fr-FR" sz="2400" b="1">
                <a:latin typeface="Times New Roman" pitchFamily="18"/>
                <a:cs typeface="Times New Roman" pitchFamily="18"/>
              </a:rPr>
              <a:t>ant</a:t>
            </a:r>
            <a:r>
              <a:rPr lang="fr-FR" sz="2400">
                <a:latin typeface="Times New Roman" pitchFamily="18"/>
                <a:cs typeface="Times New Roman" pitchFamily="18"/>
              </a:rPr>
              <a:t> » le gérondif s’emploie comme complément circonstanciel de la même manière que l’infinitif précédée d’une préposition autre que « </a:t>
            </a:r>
            <a:r>
              <a:rPr lang="fr-FR" sz="2400" b="1">
                <a:latin typeface="Times New Roman" pitchFamily="18"/>
                <a:cs typeface="Times New Roman" pitchFamily="18"/>
              </a:rPr>
              <a:t>en</a:t>
            </a:r>
            <a:r>
              <a:rPr lang="fr-FR" sz="2400">
                <a:latin typeface="Times New Roman" pitchFamily="18"/>
                <a:cs typeface="Times New Roman" pitchFamily="18"/>
              </a:rPr>
              <a:t> ».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Ex: Il raconte une blague en ri</a:t>
            </a:r>
            <a:r>
              <a:rPr lang="fr-FR" sz="240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ant.</a:t>
            </a:r>
          </a:p>
          <a:p>
            <a:pPr marL="0" lvl="0" indent="0">
              <a:buNone/>
            </a:pPr>
            <a:endParaRPr lang="fr-FR"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41809CF-A5D1-47EE-AE21-FB89627E34C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19727" y="1289157"/>
            <a:ext cx="11273509" cy="5291532"/>
          </a:xfrm>
        </p:spPr>
        <p:txBody>
          <a:bodyPr/>
          <a:lstStyle/>
          <a:p>
            <a:pPr marL="457200" lvl="0" indent="-457200">
              <a:lnSpc>
                <a:spcPct val="70000"/>
              </a:lnSpc>
              <a:buFont typeface="Century Gothic"/>
              <a:buAutoNum type="arabicPeriod" startAt="2"/>
            </a:pPr>
            <a:r>
              <a:rPr lang="fr-FR" sz="2400" b="1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Les modes personnels</a:t>
            </a:r>
          </a:p>
          <a:p>
            <a:pPr marL="0" lvl="0" indent="0">
              <a:lnSpc>
                <a:spcPct val="130000"/>
              </a:lnSpc>
              <a:buNone/>
            </a:pPr>
            <a:r>
              <a:rPr lang="fr-FR" sz="2400">
                <a:latin typeface="Times New Roman" pitchFamily="18"/>
                <a:cs typeface="Times New Roman" pitchFamily="18"/>
              </a:rPr>
              <a:t>Les modes personnels possèdent des terminaisons particulières pour les différents personnes du singulier et du pluriel.</a:t>
            </a:r>
          </a:p>
          <a:p>
            <a:pPr marL="457200" lvl="0" indent="-457200">
              <a:lnSpc>
                <a:spcPct val="130000"/>
              </a:lnSpc>
              <a:buFont typeface="Calibri Light"/>
              <a:buAutoNum type="alphaLcPeriod"/>
            </a:pPr>
            <a:r>
              <a:rPr lang="fr-FR" sz="2400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L’indicatif</a:t>
            </a:r>
            <a:r>
              <a:rPr lang="fr-FR" sz="2400">
                <a:latin typeface="Times New Roman" pitchFamily="18"/>
                <a:cs typeface="Times New Roman" pitchFamily="18"/>
              </a:rPr>
              <a:t>: sert à exprimer la certitude, la déclaration, le jugement, la pensée, une croyance mais aussi la probabilité. </a:t>
            </a:r>
          </a:p>
          <a:p>
            <a:pPr marL="457200" lvl="0" indent="-457200">
              <a:lnSpc>
                <a:spcPct val="130000"/>
              </a:lnSpc>
              <a:buFont typeface="Calibri Light"/>
              <a:buAutoNum type="alphaLcPeriod"/>
            </a:pPr>
            <a:r>
              <a:rPr lang="fr-FR" sz="2400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L’impératif</a:t>
            </a:r>
            <a:r>
              <a:rPr lang="fr-FR" sz="2400">
                <a:latin typeface="Times New Roman" pitchFamily="18"/>
                <a:cs typeface="Times New Roman" pitchFamily="18"/>
              </a:rPr>
              <a:t>: il énonce un ordre, un conseil ou une invitation</a:t>
            </a:r>
          </a:p>
          <a:p>
            <a:pPr marL="457200" lvl="0" indent="-457200">
              <a:lnSpc>
                <a:spcPct val="130000"/>
              </a:lnSpc>
              <a:buFont typeface="Calibri Light"/>
              <a:buAutoNum type="alphaLcPeriod"/>
            </a:pPr>
            <a:r>
              <a:rPr lang="fr-FR" sz="2400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Le conditionnel</a:t>
            </a:r>
            <a:r>
              <a:rPr lang="fr-FR" sz="2400">
                <a:latin typeface="Times New Roman" pitchFamily="18"/>
                <a:cs typeface="Times New Roman" pitchFamily="18"/>
              </a:rPr>
              <a:t>: il indique qu’une action pourrait avoir lieu si une condition, exprimée ou sous-entendue, est remplie</a:t>
            </a:r>
          </a:p>
          <a:p>
            <a:pPr marL="457200" lvl="0" indent="-457200">
              <a:lnSpc>
                <a:spcPct val="130000"/>
              </a:lnSpc>
              <a:buFont typeface="Calibri Light"/>
              <a:buAutoNum type="alphaLcPeriod"/>
            </a:pPr>
            <a:r>
              <a:rPr lang="fr-FR" sz="2400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Le subjonctif</a:t>
            </a:r>
            <a:r>
              <a:rPr lang="fr-FR" sz="2400">
                <a:latin typeface="Times New Roman" pitchFamily="18"/>
                <a:cs typeface="Times New Roman" pitchFamily="18"/>
              </a:rPr>
              <a:t>: il exprime l’éventualité, l’hypothèse, la possibilité, le souhait, le désir, le doute…</a:t>
            </a:r>
          </a:p>
          <a:p>
            <a:pPr marL="0" lvl="0" indent="0">
              <a:lnSpc>
                <a:spcPct val="70000"/>
              </a:lnSpc>
              <a:buNone/>
            </a:pPr>
            <a:endParaRPr lang="fr-FR" sz="1900"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989DD-CE6F-40E8-B616-D75B2153A7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16187" y="204597"/>
            <a:ext cx="5690009" cy="889683"/>
          </a:xfrm>
        </p:spPr>
        <p:txBody>
          <a:bodyPr/>
          <a:lstStyle/>
          <a:p>
            <a:pPr lvl="0" algn="l"/>
            <a:r>
              <a:rPr lang="fr-FR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Les temps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1B03D5-3E4A-4B8D-A2EF-62CA1A60406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19727" y="1094280"/>
            <a:ext cx="11566154" cy="5559122"/>
          </a:xfrm>
        </p:spPr>
        <p:txBody>
          <a:bodyPr/>
          <a:lstStyle/>
          <a:p>
            <a:pPr lvl="0">
              <a:lnSpc>
                <a:spcPct val="100000"/>
              </a:lnSpc>
              <a:buFont typeface="Wingdings" pitchFamily="2"/>
              <a:buChar char="§"/>
            </a:pPr>
            <a:r>
              <a:rPr lang="fr-FR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Le présent</a:t>
            </a:r>
            <a:r>
              <a:rPr lang="fr-FR">
                <a:latin typeface="Times New Roman" pitchFamily="18"/>
                <a:cs typeface="Times New Roman" pitchFamily="18"/>
              </a:rPr>
              <a:t>: Il est  employé pour marquer un fait actuel ( je descends à l’atelier) , un fait habituel ( quand il pleut, je prends un parapluie) ou une pensée d’ordre général.</a:t>
            </a:r>
          </a:p>
          <a:p>
            <a:pPr lvl="0">
              <a:lnSpc>
                <a:spcPct val="100000"/>
              </a:lnSpc>
              <a:buFont typeface="Wingdings" pitchFamily="2"/>
              <a:buChar char="§"/>
            </a:pPr>
            <a:r>
              <a:rPr lang="fr-FR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Le passé composé</a:t>
            </a:r>
            <a:r>
              <a:rPr lang="fr-FR">
                <a:latin typeface="Times New Roman" pitchFamily="18"/>
                <a:cs typeface="Times New Roman" pitchFamily="18"/>
              </a:rPr>
              <a:t>: Le passé composé est utilisé pour parler d’une action unique, achevée dans le passé. Il permet de souligner le résultat ou la conséquence de cette action dans le présent.(Hier, Michel </a:t>
            </a:r>
            <a:r>
              <a:rPr lang="fr-FR" u="sng">
                <a:latin typeface="Times New Roman" pitchFamily="18"/>
                <a:cs typeface="Times New Roman" pitchFamily="18"/>
              </a:rPr>
              <a:t>a rangé</a:t>
            </a:r>
            <a:r>
              <a:rPr lang="fr-FR">
                <a:latin typeface="Times New Roman" pitchFamily="18"/>
                <a:cs typeface="Times New Roman" pitchFamily="18"/>
              </a:rPr>
              <a:t> son bureau</a:t>
            </a:r>
            <a:r>
              <a:rPr lang="fr-FR"/>
              <a:t>)</a:t>
            </a:r>
            <a:endParaRPr lang="fr-FR">
              <a:latin typeface="Times New Roman" pitchFamily="18"/>
              <a:cs typeface="Times New Roman" pitchFamily="18"/>
            </a:endParaRPr>
          </a:p>
          <a:p>
            <a:pPr lvl="0">
              <a:lnSpc>
                <a:spcPct val="100000"/>
              </a:lnSpc>
              <a:buFont typeface="Wingdings" pitchFamily="2"/>
              <a:buChar char="§"/>
            </a:pPr>
            <a:r>
              <a:rPr lang="fr-FR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L’imparfait</a:t>
            </a:r>
            <a:r>
              <a:rPr lang="fr-FR">
                <a:latin typeface="Times New Roman" pitchFamily="18"/>
                <a:cs typeface="Times New Roman" pitchFamily="18"/>
              </a:rPr>
              <a:t>: Il sert à marquer une action simultanée par rapport à une autre ( lorsque vous étiez à Saint- Malo, je séjournais à Cannes), à marquer la répétition de l’action( Au Moyen Age, les hivers étaient fort rudes), à marquer la supposition ( faites comme si vous étiez sur place) et aussi marquer une action en cours dans le passé ( La nuit tombait…)</a:t>
            </a:r>
          </a:p>
          <a:p>
            <a:pPr lvl="0">
              <a:lnSpc>
                <a:spcPct val="100000"/>
              </a:lnSpc>
              <a:buFont typeface="Wingdings" pitchFamily="2"/>
              <a:buChar char="§"/>
            </a:pPr>
            <a:r>
              <a:rPr lang="fr-FR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Le plus-que-parfait</a:t>
            </a:r>
            <a:r>
              <a:rPr lang="fr-FR">
                <a:latin typeface="Times New Roman" pitchFamily="18"/>
                <a:cs typeface="Times New Roman" pitchFamily="18"/>
              </a:rPr>
              <a:t>: Le plus-que-parfait employé avec un autre temps du passé (</a:t>
            </a:r>
            <a:r>
              <a:rPr lang="fr-FR">
                <a:latin typeface="Times New Roman" pitchFamily="18"/>
                <a:cs typeface="Times New Roman" pitchFamily="18"/>
                <a:hlinkClick r:id="rId2"/>
              </a:rPr>
              <a:t>passé-composé</a:t>
            </a:r>
            <a:r>
              <a:rPr lang="fr-FR">
                <a:latin typeface="Times New Roman" pitchFamily="18"/>
                <a:cs typeface="Times New Roman" pitchFamily="18"/>
              </a:rPr>
              <a:t> ou </a:t>
            </a:r>
            <a:r>
              <a:rPr lang="fr-FR">
                <a:latin typeface="Times New Roman" pitchFamily="18"/>
                <a:cs typeface="Times New Roman" pitchFamily="18"/>
                <a:hlinkClick r:id="rId3"/>
              </a:rPr>
              <a:t>passé simple</a:t>
            </a:r>
            <a:r>
              <a:rPr lang="fr-FR">
                <a:latin typeface="Times New Roman" pitchFamily="18"/>
                <a:cs typeface="Times New Roman" pitchFamily="18"/>
              </a:rPr>
              <a:t>) permet d'exprimer l'antériorité d'une action par rapport à une action passée.</a:t>
            </a:r>
            <a:br>
              <a:rPr lang="fr-FR">
                <a:latin typeface="Times New Roman" pitchFamily="18"/>
                <a:cs typeface="Times New Roman" pitchFamily="18"/>
              </a:rPr>
            </a:br>
            <a:r>
              <a:rPr lang="fr-FR">
                <a:latin typeface="Times New Roman" pitchFamily="18"/>
                <a:cs typeface="Times New Roman" pitchFamily="18"/>
              </a:rPr>
              <a:t>Exemples :</a:t>
            </a:r>
            <a:br>
              <a:rPr lang="fr-FR">
                <a:latin typeface="Times New Roman" pitchFamily="18"/>
                <a:cs typeface="Times New Roman" pitchFamily="18"/>
              </a:rPr>
            </a:br>
            <a:r>
              <a:rPr lang="fr-FR">
                <a:latin typeface="Times New Roman" pitchFamily="18"/>
                <a:cs typeface="Times New Roman" pitchFamily="18"/>
              </a:rPr>
              <a:t>- Elle m'a dit qu'il ne l'avait jamais vu.</a:t>
            </a:r>
            <a:br>
              <a:rPr lang="fr-FR">
                <a:latin typeface="Times New Roman" pitchFamily="18"/>
                <a:cs typeface="Times New Roman" pitchFamily="18"/>
              </a:rPr>
            </a:br>
            <a:r>
              <a:rPr lang="fr-FR">
                <a:latin typeface="Times New Roman" pitchFamily="18"/>
                <a:cs typeface="Times New Roman" pitchFamily="18"/>
              </a:rPr>
              <a:t>- Elle me raconta qu'il ne l'avait jamais vu.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A1940C4-96B1-4902-9341-1EA86608605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09463" y="1094280"/>
            <a:ext cx="10747949" cy="5124407"/>
          </a:xfrm>
        </p:spPr>
        <p:txBody>
          <a:bodyPr/>
          <a:lstStyle/>
          <a:p>
            <a:pPr lvl="0">
              <a:lnSpc>
                <a:spcPct val="150000"/>
              </a:lnSpc>
              <a:buFont typeface="Wingdings" pitchFamily="2"/>
              <a:buChar char="§"/>
            </a:pPr>
            <a:r>
              <a:rPr lang="fr-FR" sz="2000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Le passé simple</a:t>
            </a:r>
            <a:r>
              <a:rPr lang="fr-FR" sz="2000">
                <a:latin typeface="Times New Roman" pitchFamily="18"/>
                <a:cs typeface="Times New Roman" pitchFamily="18"/>
              </a:rPr>
              <a:t>: Il marque un fait passé à un moment précis ( le soir tombant, elle alluma la lumière du salon) et est surtout employé pour la narration.</a:t>
            </a:r>
          </a:p>
          <a:p>
            <a:pPr lvl="0">
              <a:lnSpc>
                <a:spcPct val="150000"/>
              </a:lnSpc>
              <a:buFont typeface="Wingdings" pitchFamily="2"/>
              <a:buChar char="§"/>
            </a:pPr>
            <a:r>
              <a:rPr lang="fr-FR" sz="2000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Le passé antérieur</a:t>
            </a:r>
            <a:r>
              <a:rPr lang="fr-FR" sz="2000">
                <a:latin typeface="Times New Roman" pitchFamily="18"/>
                <a:cs typeface="Times New Roman" pitchFamily="18"/>
              </a:rPr>
              <a:t>: Indique surtout une action passée qui a précédé immédiatement une autre action passée ( lorsqu’il eut reçu son premier salaire, Ali courut acheter une guitare)</a:t>
            </a:r>
          </a:p>
          <a:p>
            <a:pPr lvl="0">
              <a:lnSpc>
                <a:spcPct val="150000"/>
              </a:lnSpc>
              <a:buFont typeface="Wingdings" pitchFamily="2"/>
              <a:buChar char="§"/>
            </a:pPr>
            <a:r>
              <a:rPr lang="fr-FR" sz="2000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Le futur simple</a:t>
            </a:r>
            <a:r>
              <a:rPr lang="fr-FR" sz="2000">
                <a:latin typeface="Times New Roman" pitchFamily="18"/>
                <a:cs typeface="Times New Roman" pitchFamily="18"/>
              </a:rPr>
              <a:t>: Indique qu’une action va  se produire, ou devait se produire dans un avenir plus ou moins proche ( Demain je travaillerai)</a:t>
            </a:r>
          </a:p>
          <a:p>
            <a:pPr lvl="0">
              <a:lnSpc>
                <a:spcPct val="150000"/>
              </a:lnSpc>
              <a:buFont typeface="Wingdings" pitchFamily="2"/>
              <a:buChar char="§"/>
            </a:pPr>
            <a:r>
              <a:rPr lang="fr-FR" sz="2000">
                <a:solidFill>
                  <a:srgbClr val="00B0F0"/>
                </a:solidFill>
                <a:latin typeface="Times New Roman" pitchFamily="18"/>
                <a:cs typeface="Times New Roman" pitchFamily="18"/>
              </a:rPr>
              <a:t>Le futur antérieur</a:t>
            </a:r>
            <a:r>
              <a:rPr lang="fr-FR" sz="2000">
                <a:latin typeface="Times New Roman" pitchFamily="18"/>
                <a:cs typeface="Times New Roman" pitchFamily="18"/>
              </a:rPr>
              <a:t>: Il indique qu’une action sera passée quand une autre interviendra( dés que j’aurai finis ce rapport, j’irai à la conférence), qu’on formule une hypothèse ( vous aurez sans doute mal compris), qu’une action sera achevée à une date plus ou moins précise ( Ce jour là, on pourra dire que l’humanité aura fait un grand pas)</a:t>
            </a:r>
          </a:p>
          <a:p>
            <a:pPr lvl="0"/>
            <a:endParaRPr lang="fr-FR" sz="2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5">
            <a:extLst>
              <a:ext uri="{FF2B5EF4-FFF2-40B4-BE49-F238E27FC236}">
                <a16:creationId xmlns:a16="http://schemas.microsoft.com/office/drawing/2014/main" id="{9FFB43EB-E05C-A744-B0AE-EB5F0CD728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097" y="1289194"/>
            <a:ext cx="9906013" cy="5568806"/>
          </a:xfrm>
        </p:spPr>
      </p:pic>
    </p:spTree>
    <p:extLst>
      <p:ext uri="{BB962C8B-B14F-4D97-AF65-F5344CB8AC3E}">
        <p14:creationId xmlns:p14="http://schemas.microsoft.com/office/powerpoint/2010/main" val="1633361998"/>
      </p:ext>
    </p:extLst>
  </p:cSld>
  <p:clrMapOvr>
    <a:masterClrMapping/>
  </p:clrMapOvr>
</p:sld>
</file>

<file path=ppt/theme/theme1.xml><?xml version="1.0" encoding="utf-8"?>
<a:theme xmlns:a="http://schemas.openxmlformats.org/drawingml/2006/main" name="Traînée de conden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TM04033937%5b%5bfn=Traînée%20de%20condensation%5d%5d</Template>
  <TotalTime>5921</TotalTime>
  <Words>1435</Words>
  <Application>Microsoft Office PowerPoint</Application>
  <PresentationFormat>Grand écran</PresentationFormat>
  <Paragraphs>111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Times New Roman</vt:lpstr>
      <vt:lpstr>Wingdings</vt:lpstr>
      <vt:lpstr>Traînée de condensation</vt:lpstr>
      <vt:lpstr>Le verbe</vt:lpstr>
      <vt:lpstr>Plan</vt:lpstr>
      <vt:lpstr>Définition du verbe</vt:lpstr>
      <vt:lpstr>Présentation PowerPoint</vt:lpstr>
      <vt:lpstr>Présentation PowerPoint</vt:lpstr>
      <vt:lpstr>Les verbes réguliers et irréguliers</vt:lpstr>
      <vt:lpstr>Les verbes personnels et impersonnels</vt:lpstr>
      <vt:lpstr>les auxiliaires</vt:lpstr>
      <vt:lpstr>Les modes</vt:lpstr>
      <vt:lpstr>Présentation PowerPoint</vt:lpstr>
      <vt:lpstr>Présentation PowerPoint</vt:lpstr>
      <vt:lpstr>Présentation PowerPoint</vt:lpstr>
      <vt:lpstr>Les temps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verbe</dc:title>
  <dc:creator>HP</dc:creator>
  <cp:lastModifiedBy>Mohamed Amine</cp:lastModifiedBy>
  <cp:revision>35</cp:revision>
  <dcterms:created xsi:type="dcterms:W3CDTF">2019-12-29T15:32:13Z</dcterms:created>
  <dcterms:modified xsi:type="dcterms:W3CDTF">2020-01-06T11:14:06Z</dcterms:modified>
</cp:coreProperties>
</file>